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327" r:id="rId4"/>
    <p:sldId id="328" r:id="rId5"/>
    <p:sldId id="329" r:id="rId6"/>
    <p:sldId id="298" r:id="rId7"/>
    <p:sldId id="299" r:id="rId8"/>
    <p:sldId id="302" r:id="rId9"/>
    <p:sldId id="303" r:id="rId10"/>
    <p:sldId id="304" r:id="rId11"/>
    <p:sldId id="305" r:id="rId12"/>
    <p:sldId id="307" r:id="rId13"/>
    <p:sldId id="306" r:id="rId14"/>
    <p:sldId id="311" r:id="rId15"/>
    <p:sldId id="338" r:id="rId16"/>
    <p:sldId id="309" r:id="rId17"/>
    <p:sldId id="310" r:id="rId18"/>
    <p:sldId id="332" r:id="rId19"/>
    <p:sldId id="312" r:id="rId20"/>
    <p:sldId id="336" r:id="rId21"/>
    <p:sldId id="317" r:id="rId22"/>
    <p:sldId id="313" r:id="rId23"/>
    <p:sldId id="314" r:id="rId24"/>
    <p:sldId id="315" r:id="rId25"/>
    <p:sldId id="316" r:id="rId26"/>
    <p:sldId id="333" r:id="rId27"/>
    <p:sldId id="321" r:id="rId28"/>
    <p:sldId id="334" r:id="rId29"/>
    <p:sldId id="335" r:id="rId30"/>
    <p:sldId id="322" r:id="rId31"/>
    <p:sldId id="337" r:id="rId32"/>
    <p:sldId id="323" r:id="rId33"/>
    <p:sldId id="285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B2B2B2"/>
    <a:srgbClr val="C0C0C0"/>
    <a:srgbClr val="DDDDDD"/>
    <a:srgbClr val="0099CC"/>
    <a:srgbClr val="006600"/>
    <a:srgbClr val="3366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78" autoAdjust="0"/>
    <p:restoredTop sz="94660"/>
  </p:normalViewPr>
  <p:slideViewPr>
    <p:cSldViewPr>
      <p:cViewPr varScale="1">
        <p:scale>
          <a:sx n="93" d="100"/>
          <a:sy n="93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DB8AB7F-34AD-4892-916E-2CF75A097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7AFEA5-C02B-47A7-B754-6252FF32325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Content Layouts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BA015C-D709-453E-B6BA-E6F128A993E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Content Layouts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577482-1184-4D63-9DBD-00793CF8B4C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Content Layouts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DB79BC-2A54-4632-A812-4125DAAF888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" name="Picture 24" descr="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03188"/>
            <a:ext cx="4162425" cy="408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8" name="Picture 25" descr="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048000"/>
            <a:ext cx="19812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6" descr="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876800"/>
            <a:ext cx="13827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229600" cy="1524000"/>
          </a:xfrm>
        </p:spPr>
        <p:txBody>
          <a:bodyPr/>
          <a:lstStyle>
            <a:lvl1pPr>
              <a:defRPr sz="5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590800"/>
            <a:ext cx="5715000" cy="5334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dt" sz="half" idx="10"/>
          </p:nvPr>
        </p:nvSpPr>
        <p:spPr bwMode="white">
          <a:xfrm>
            <a:off x="1295400" y="6553200"/>
            <a:ext cx="2133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8"/>
          <p:cNvSpPr>
            <a:spLocks noGrp="1" noChangeArrowheads="1"/>
          </p:cNvSpPr>
          <p:nvPr>
            <p:ph type="ftr" sz="quarter" idx="11"/>
          </p:nvPr>
        </p:nvSpPr>
        <p:spPr bwMode="white">
          <a:xfrm>
            <a:off x="3657600" y="6553200"/>
            <a:ext cx="2895600" cy="16827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9"/>
          <p:cNvSpPr>
            <a:spLocks noGrp="1" noChangeArrowheads="1"/>
          </p:cNvSpPr>
          <p:nvPr>
            <p:ph type="sldNum" sz="quarter" idx="12"/>
          </p:nvPr>
        </p:nvSpPr>
        <p:spPr bwMode="white">
          <a:xfrm>
            <a:off x="6781800" y="6553200"/>
            <a:ext cx="10668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57D33D3-9D18-4BF5-B8D0-2E51FB1CC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1B85F-0402-4778-AAD8-290024068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42931-D7CC-4E80-80BC-000EAB840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B2659-F524-45D1-9537-DD4F6D633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EA626-0086-4074-B661-7004F0C14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D8B7D-AE13-4DCC-B358-92454D2125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25AD7-4F68-4F5A-98A5-4E68CCB38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3C214-8C73-4ABD-82DF-1AD53DA5D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CCF19-621C-44A4-A19A-B9AE1B449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29587-4697-4B60-81D0-029FE7BDF2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63A1D-2A1C-4F34-9F6A-D5F0110B2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39B2B-56C6-4137-96A1-5A4EBB01F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3569C-A9C5-435C-A08A-8173B61B9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D161A-E786-4F14-A2A0-CEAAE2164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gray">
          <a:xfrm>
            <a:off x="0" y="0"/>
            <a:ext cx="9144000" cy="381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28627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gray">
          <a:xfrm>
            <a:off x="1981200" y="381000"/>
            <a:ext cx="7162800" cy="762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28" name="Picture 26" descr="0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3F823D9-AF09-4390-921E-A8B572BFA6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64" r:id="rId8"/>
    <p:sldLayoutId id="2147483665" r:id="rId9"/>
    <p:sldLayoutId id="2147483666" r:id="rId10"/>
    <p:sldLayoutId id="2147483656" r:id="rId11"/>
    <p:sldLayoutId id="2147483655" r:id="rId12"/>
    <p:sldLayoutId id="2147483654" r:id="rId13"/>
    <p:sldLayoutId id="2147483653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&#1058;&#1072;&#1085;&#1077;&#1094;%20&#1074;%20&#1093;&#1086;&#1083;&#1086;&#1076;&#1080;&#1083;&#1100;&#1085;&#1080;&#1082;&#1077;.avi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86;&#1086;&#1088;&#1076;&#1080;&#1085;&#1072;&#1090;&#1085;&#1072;&#1103;%20&#1087;&#1083;&#1086;&#1089;&#1082;&#1086;&#1089;&#1090;&#1100;\&#1080;&#1090;&#1086;&#1075;&#1086;&#1074;&#1072;&#1103;\&#1073;&#1086;&#1083;&#1100;&#1096;&#1086;&#1077;%20&#1082;&#1086;&#1089;&#1084;%20&#1087;&#1091;&#1090;&#1077;&#1096;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hyperlink" Target="http://ru.wikipedia.org/wiki/%D0%A4%D0%B0%D0%B9%D0%BB:Ursa_Major_constellation_map_ru_lite.pn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Группа 14"/>
          <p:cNvGrpSpPr>
            <a:grpSpLocks/>
          </p:cNvGrpSpPr>
          <p:nvPr/>
        </p:nvGrpSpPr>
        <p:grpSpPr bwMode="auto">
          <a:xfrm>
            <a:off x="1143000" y="4572000"/>
            <a:ext cx="1928813" cy="1941513"/>
            <a:chOff x="7143768" y="3488296"/>
            <a:chExt cx="1928826" cy="1940968"/>
          </a:xfrm>
        </p:grpSpPr>
        <p:cxnSp>
          <p:nvCxnSpPr>
            <p:cNvPr id="6" name="Прямая со стрелкой 5"/>
            <p:cNvCxnSpPr/>
            <p:nvPr/>
          </p:nvCxnSpPr>
          <p:spPr>
            <a:xfrm rot="5400000" flipH="1" flipV="1">
              <a:off x="7001953" y="4500044"/>
              <a:ext cx="1856854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7143768" y="5000759"/>
              <a:ext cx="1857388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572396" y="3488296"/>
              <a:ext cx="357190" cy="3697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</a:rPr>
                <a:t>Y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715404" y="5000759"/>
              <a:ext cx="357190" cy="3697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</a:rPr>
                <a:t>X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43834" y="4988063"/>
              <a:ext cx="357189" cy="3697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</a:rPr>
                <a:t>0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17410" name="Группа 15"/>
          <p:cNvGrpSpPr>
            <a:grpSpLocks/>
          </p:cNvGrpSpPr>
          <p:nvPr/>
        </p:nvGrpSpPr>
        <p:grpSpPr bwMode="auto">
          <a:xfrm>
            <a:off x="428625" y="3286125"/>
            <a:ext cx="1928813" cy="1941513"/>
            <a:chOff x="7143768" y="3488296"/>
            <a:chExt cx="1928826" cy="1940968"/>
          </a:xfrm>
        </p:grpSpPr>
        <p:cxnSp>
          <p:nvCxnSpPr>
            <p:cNvPr id="17" name="Прямая со стрелкой 16"/>
            <p:cNvCxnSpPr/>
            <p:nvPr/>
          </p:nvCxnSpPr>
          <p:spPr>
            <a:xfrm rot="5400000" flipH="1" flipV="1">
              <a:off x="7001953" y="4500044"/>
              <a:ext cx="1856854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7143768" y="5000759"/>
              <a:ext cx="1857388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572396" y="3488296"/>
              <a:ext cx="357190" cy="3697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</a:rPr>
                <a:t>Y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715404" y="5000759"/>
              <a:ext cx="357190" cy="3697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</a:rPr>
                <a:t>X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43834" y="4988063"/>
              <a:ext cx="357189" cy="3697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</a:rPr>
                <a:t>0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85720" y="347000"/>
            <a:ext cx="8643998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ПРЯМОУГОЛЬНАЯ СИСТЕМА </a:t>
            </a:r>
            <a:b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КООРДИНАТ НА ПЛОСКОСТИ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 descr="коорд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857250"/>
            <a:ext cx="5862638" cy="586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2"/>
          <p:cNvSpPr>
            <a:spLocks noGrp="1"/>
          </p:cNvSpPr>
          <p:nvPr>
            <p:ph type="title"/>
          </p:nvPr>
        </p:nvSpPr>
        <p:spPr>
          <a:xfrm>
            <a:off x="700088" y="142875"/>
            <a:ext cx="8229600" cy="746125"/>
          </a:xfrm>
        </p:spPr>
        <p:txBody>
          <a:bodyPr/>
          <a:lstStyle/>
          <a:p>
            <a:pPr algn="ctr" eaLnBrk="1" hangingPunct="1"/>
            <a:r>
              <a:rPr lang="ru-RU" smtClean="0">
                <a:latin typeface="Arial Black" pitchFamily="34" charset="0"/>
              </a:rPr>
              <a:t>Координатная плоскость</a:t>
            </a:r>
          </a:p>
        </p:txBody>
      </p:sp>
      <p:sp>
        <p:nvSpPr>
          <p:cNvPr id="4" name="AutoShape 40"/>
          <p:cNvSpPr>
            <a:spLocks noChangeArrowheads="1"/>
          </p:cNvSpPr>
          <p:nvPr/>
        </p:nvSpPr>
        <p:spPr bwMode="auto">
          <a:xfrm>
            <a:off x="6072188" y="1928813"/>
            <a:ext cx="2160587" cy="576262"/>
          </a:xfrm>
          <a:prstGeom prst="wedgeRoundRectCallout">
            <a:avLst>
              <a:gd name="adj1" fmla="val -57787"/>
              <a:gd name="adj2" fmla="val 235125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10000"/>
                  </a:schemeClr>
                </a:solidFill>
                <a:latin typeface="Times New Roman" pitchFamily="18" charset="0"/>
              </a:rPr>
              <a:t>Ось абсцисс</a:t>
            </a:r>
          </a:p>
        </p:txBody>
      </p:sp>
      <p:sp>
        <p:nvSpPr>
          <p:cNvPr id="5" name="AutoShape 40"/>
          <p:cNvSpPr>
            <a:spLocks noChangeArrowheads="1"/>
          </p:cNvSpPr>
          <p:nvPr/>
        </p:nvSpPr>
        <p:spPr bwMode="auto">
          <a:xfrm>
            <a:off x="2071688" y="1214438"/>
            <a:ext cx="2160587" cy="576262"/>
          </a:xfrm>
          <a:prstGeom prst="wedgeRoundRectCallout">
            <a:avLst>
              <a:gd name="adj1" fmla="val 66629"/>
              <a:gd name="adj2" fmla="val 166301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10000"/>
                  </a:schemeClr>
                </a:solidFill>
                <a:latin typeface="Times New Roman" pitchFamily="18" charset="0"/>
              </a:rPr>
              <a:t>Ось ординат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857375" y="3786188"/>
            <a:ext cx="5572125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>
            <a:off x="1858169" y="3856832"/>
            <a:ext cx="5572125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3"/>
          <p:cNvSpPr>
            <a:spLocks noGrp="1"/>
          </p:cNvSpPr>
          <p:nvPr>
            <p:ph type="title"/>
          </p:nvPr>
        </p:nvSpPr>
        <p:spPr>
          <a:xfrm>
            <a:off x="414338" y="142875"/>
            <a:ext cx="8229600" cy="746125"/>
          </a:xfrm>
        </p:spPr>
        <p:txBody>
          <a:bodyPr/>
          <a:lstStyle/>
          <a:p>
            <a:pPr eaLnBrk="1" hangingPunct="1"/>
            <a:r>
              <a:rPr lang="ru-RU" smtClean="0"/>
              <a:t>Определим координату точки:</a:t>
            </a:r>
          </a:p>
        </p:txBody>
      </p:sp>
      <p:pic>
        <p:nvPicPr>
          <p:cNvPr id="31746" name="Рисунок 4" descr="коорд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25"/>
            <a:ext cx="52863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47" name="Группа 16"/>
          <p:cNvGrpSpPr>
            <a:grpSpLocks/>
          </p:cNvGrpSpPr>
          <p:nvPr/>
        </p:nvGrpSpPr>
        <p:grpSpPr bwMode="auto">
          <a:xfrm>
            <a:off x="5508625" y="1000125"/>
            <a:ext cx="3635375" cy="1214438"/>
            <a:chOff x="5508623" y="1000108"/>
            <a:chExt cx="3635375" cy="1214446"/>
          </a:xfrm>
        </p:grpSpPr>
        <p:sp>
          <p:nvSpPr>
            <p:cNvPr id="7" name="Rectangle 42"/>
            <p:cNvSpPr>
              <a:spLocks noChangeArrowheads="1"/>
            </p:cNvSpPr>
            <p:nvPr/>
          </p:nvSpPr>
          <p:spPr bwMode="gray">
            <a:xfrm flipH="1">
              <a:off x="5508623" y="1000108"/>
              <a:ext cx="3635375" cy="1214446"/>
            </a:xfrm>
            <a:prstGeom prst="round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776" name="Rectangle 43"/>
            <p:cNvSpPr>
              <a:spLocks noChangeArrowheads="1"/>
            </p:cNvSpPr>
            <p:nvPr/>
          </p:nvSpPr>
          <p:spPr bwMode="auto">
            <a:xfrm flipH="1">
              <a:off x="5714998" y="1117584"/>
              <a:ext cx="3013075" cy="9429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 b="1">
                  <a:solidFill>
                    <a:srgbClr val="080808"/>
                  </a:solidFill>
                  <a:cs typeface="Arial" charset="0"/>
                </a:rPr>
                <a:t>Опустим перпендикуляр из точки на ось х. </a:t>
              </a:r>
              <a:r>
                <a:rPr lang="en-US" sz="1400" b="1">
                  <a:solidFill>
                    <a:srgbClr val="080808"/>
                  </a:solidFill>
                  <a:cs typeface="Arial" charset="0"/>
                </a:rPr>
                <a:t> </a:t>
              </a:r>
              <a:r>
                <a:rPr lang="ru-RU" sz="1400" b="1">
                  <a:solidFill>
                    <a:srgbClr val="080808"/>
                  </a:solidFill>
                  <a:cs typeface="Arial" charset="0"/>
                </a:rPr>
                <a:t>Полученное значение запишем на первое место – это абсцисса точки.</a:t>
              </a:r>
            </a:p>
          </p:txBody>
        </p:sp>
      </p:grpSp>
      <p:grpSp>
        <p:nvGrpSpPr>
          <p:cNvPr id="31748" name="Группа 17"/>
          <p:cNvGrpSpPr>
            <a:grpSpLocks/>
          </p:cNvGrpSpPr>
          <p:nvPr/>
        </p:nvGrpSpPr>
        <p:grpSpPr bwMode="auto">
          <a:xfrm>
            <a:off x="5508625" y="2298700"/>
            <a:ext cx="3635375" cy="1201738"/>
            <a:chOff x="5508624" y="2298697"/>
            <a:chExt cx="3635375" cy="1201741"/>
          </a:xfrm>
        </p:grpSpPr>
        <p:sp>
          <p:nvSpPr>
            <p:cNvPr id="6" name="Rectangle 41"/>
            <p:cNvSpPr>
              <a:spLocks noChangeArrowheads="1"/>
            </p:cNvSpPr>
            <p:nvPr/>
          </p:nvSpPr>
          <p:spPr bwMode="gray">
            <a:xfrm flipH="1">
              <a:off x="5508624" y="2298697"/>
              <a:ext cx="3635375" cy="1201741"/>
            </a:xfrm>
            <a:prstGeom prst="round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774" name="Прямоугольник 15"/>
            <p:cNvSpPr>
              <a:spLocks noChangeArrowheads="1"/>
            </p:cNvSpPr>
            <p:nvPr/>
          </p:nvSpPr>
          <p:spPr bwMode="auto">
            <a:xfrm>
              <a:off x="5786437" y="2428872"/>
              <a:ext cx="3143250" cy="942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 b="1">
                  <a:solidFill>
                    <a:srgbClr val="080808"/>
                  </a:solidFill>
                  <a:cs typeface="Arial" charset="0"/>
                </a:rPr>
                <a:t>Опустим перпендикуляр из точки на ось </a:t>
              </a:r>
              <a:r>
                <a:rPr lang="en-US" sz="1400" b="1">
                  <a:solidFill>
                    <a:srgbClr val="080808"/>
                  </a:solidFill>
                  <a:cs typeface="Arial" charset="0"/>
                </a:rPr>
                <a:t>y</a:t>
              </a:r>
              <a:r>
                <a:rPr lang="ru-RU" sz="1400" b="1">
                  <a:solidFill>
                    <a:srgbClr val="080808"/>
                  </a:solidFill>
                  <a:cs typeface="Arial" charset="0"/>
                </a:rPr>
                <a:t>.  Полученное значение запишем на второе место – это ордината точки.</a:t>
              </a:r>
            </a:p>
          </p:txBody>
        </p:sp>
      </p:grpSp>
      <p:sp>
        <p:nvSpPr>
          <p:cNvPr id="19" name="Text Box 83"/>
          <p:cNvSpPr txBox="1">
            <a:spLocks noChangeArrowheads="1"/>
          </p:cNvSpPr>
          <p:nvPr/>
        </p:nvSpPr>
        <p:spPr bwMode="auto">
          <a:xfrm>
            <a:off x="3214688" y="2143125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latin typeface="+mj-lt"/>
              </a:rPr>
              <a:t>А</a:t>
            </a:r>
          </a:p>
        </p:txBody>
      </p:sp>
      <p:sp>
        <p:nvSpPr>
          <p:cNvPr id="20" name="Text Box 86"/>
          <p:cNvSpPr txBox="1">
            <a:spLocks noChangeArrowheads="1"/>
          </p:cNvSpPr>
          <p:nvPr/>
        </p:nvSpPr>
        <p:spPr bwMode="auto">
          <a:xfrm>
            <a:off x="6323013" y="4786313"/>
            <a:ext cx="14811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33CC33"/>
                </a:solidFill>
                <a:latin typeface="+mj-lt"/>
              </a:rPr>
              <a:t>В</a:t>
            </a:r>
            <a:r>
              <a:rPr lang="en-US" sz="3200" b="1" dirty="0">
                <a:solidFill>
                  <a:srgbClr val="33CC33"/>
                </a:solidFill>
                <a:latin typeface="+mj-lt"/>
              </a:rPr>
              <a:t>(4;-4)</a:t>
            </a:r>
            <a:endParaRPr lang="ru-RU" sz="3200" b="1" dirty="0">
              <a:solidFill>
                <a:srgbClr val="33CC33"/>
              </a:solidFill>
              <a:latin typeface="+mj-lt"/>
            </a:endParaRPr>
          </a:p>
        </p:txBody>
      </p:sp>
      <p:sp>
        <p:nvSpPr>
          <p:cNvPr id="21" name="Text Box 89"/>
          <p:cNvSpPr txBox="1">
            <a:spLocks noChangeArrowheads="1"/>
          </p:cNvSpPr>
          <p:nvPr/>
        </p:nvSpPr>
        <p:spPr bwMode="auto">
          <a:xfrm>
            <a:off x="6286500" y="5419725"/>
            <a:ext cx="16176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70C0"/>
                </a:solidFill>
                <a:latin typeface="+mj-lt"/>
              </a:rPr>
              <a:t>С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(-3;-2)</a:t>
            </a:r>
            <a:endParaRPr lang="ru-RU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2" name="Text Box 92"/>
          <p:cNvSpPr txBox="1">
            <a:spLocks noChangeArrowheads="1"/>
          </p:cNvSpPr>
          <p:nvPr/>
        </p:nvSpPr>
        <p:spPr bwMode="auto">
          <a:xfrm>
            <a:off x="6305550" y="6053138"/>
            <a:ext cx="1481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CC3300"/>
                </a:solidFill>
                <a:latin typeface="+mj-lt"/>
              </a:rPr>
              <a:t>D(-9;6)</a:t>
            </a:r>
            <a:endParaRPr lang="ru-RU" sz="3200" b="1" dirty="0">
              <a:solidFill>
                <a:srgbClr val="CC3300"/>
              </a:solidFill>
              <a:latin typeface="+mj-lt"/>
            </a:endParaRPr>
          </a:p>
        </p:txBody>
      </p:sp>
      <p:sp>
        <p:nvSpPr>
          <p:cNvPr id="23" name="Text Box 93"/>
          <p:cNvSpPr txBox="1">
            <a:spLocks noChangeArrowheads="1"/>
          </p:cNvSpPr>
          <p:nvPr/>
        </p:nvSpPr>
        <p:spPr bwMode="auto">
          <a:xfrm>
            <a:off x="6370638" y="4202113"/>
            <a:ext cx="13446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en-US" sz="3200" b="1" dirty="0">
                <a:solidFill>
                  <a:srgbClr val="FF0000"/>
                </a:solidFill>
                <a:latin typeface="+mn-lt"/>
              </a:rPr>
              <a:t>(2;4)</a:t>
            </a:r>
            <a:endParaRPr lang="ru-RU" sz="3200" b="1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3033415" y="2604795"/>
            <a:ext cx="168275" cy="168275"/>
            <a:chOff x="2928" y="2208"/>
            <a:chExt cx="262" cy="262"/>
          </a:xfrm>
          <a:solidFill>
            <a:srgbClr val="FF0000"/>
          </a:solidFill>
        </p:grpSpPr>
        <p:sp>
          <p:nvSpPr>
            <p:cNvPr id="28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29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2704307" y="3213894"/>
            <a:ext cx="857250" cy="158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 flipV="1">
            <a:off x="2649538" y="2687638"/>
            <a:ext cx="360362" cy="158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кругленная прямоугольная выноска 44"/>
          <p:cNvSpPr/>
          <p:nvPr/>
        </p:nvSpPr>
        <p:spPr>
          <a:xfrm>
            <a:off x="7429500" y="3571875"/>
            <a:ext cx="1357313" cy="571500"/>
          </a:xfrm>
          <a:prstGeom prst="wedgeRoundRectCallout">
            <a:avLst>
              <a:gd name="adj1" fmla="val -50053"/>
              <a:gd name="adj2" fmla="val 7213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Ордината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точки А</a:t>
            </a:r>
          </a:p>
        </p:txBody>
      </p:sp>
      <p:sp>
        <p:nvSpPr>
          <p:cNvPr id="46" name="Скругленная прямоугольная выноска 45"/>
          <p:cNvSpPr/>
          <p:nvPr/>
        </p:nvSpPr>
        <p:spPr>
          <a:xfrm>
            <a:off x="5643563" y="3571875"/>
            <a:ext cx="1357312" cy="571500"/>
          </a:xfrm>
          <a:prstGeom prst="wedgeRoundRectCallout">
            <a:avLst>
              <a:gd name="adj1" fmla="val 48158"/>
              <a:gd name="adj2" fmla="val 7213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Абсцисса 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точки А</a:t>
            </a: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 flipH="1" flipV="1">
            <a:off x="3149600" y="4117975"/>
            <a:ext cx="928688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31760" name="Group 24"/>
          <p:cNvGrpSpPr>
            <a:grpSpLocks/>
          </p:cNvGrpSpPr>
          <p:nvPr/>
        </p:nvGrpSpPr>
        <p:grpSpPr bwMode="auto">
          <a:xfrm>
            <a:off x="3524250" y="4532313"/>
            <a:ext cx="168275" cy="168275"/>
            <a:chOff x="2928" y="2208"/>
            <a:chExt cx="262" cy="262"/>
          </a:xfrm>
        </p:grpSpPr>
        <p:sp>
          <p:nvSpPr>
            <p:cNvPr id="50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51" name="Oval 26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cxnSp>
        <p:nvCxnSpPr>
          <p:cNvPr id="52" name="Прямая соединительная линия 51"/>
          <p:cNvCxnSpPr/>
          <p:nvPr/>
        </p:nvCxnSpPr>
        <p:spPr>
          <a:xfrm flipH="1" flipV="1">
            <a:off x="2598738" y="4602163"/>
            <a:ext cx="928687" cy="1587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1695451" y="3876675"/>
            <a:ext cx="468312" cy="1587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 flipV="1">
            <a:off x="1928813" y="4143375"/>
            <a:ext cx="755650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53" name="Group 24"/>
          <p:cNvGrpSpPr>
            <a:grpSpLocks/>
          </p:cNvGrpSpPr>
          <p:nvPr/>
        </p:nvGrpSpPr>
        <p:grpSpPr bwMode="auto">
          <a:xfrm>
            <a:off x="1844655" y="4075890"/>
            <a:ext cx="168275" cy="168275"/>
            <a:chOff x="2928" y="2208"/>
            <a:chExt cx="262" cy="262"/>
          </a:xfrm>
          <a:solidFill>
            <a:srgbClr val="0070C0"/>
          </a:solidFill>
        </p:grpSpPr>
        <p:sp>
          <p:nvSpPr>
            <p:cNvPr id="54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55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cxnSp>
        <p:nvCxnSpPr>
          <p:cNvPr id="58" name="Прямая соединительная линия 57"/>
          <p:cNvCxnSpPr/>
          <p:nvPr/>
        </p:nvCxnSpPr>
        <p:spPr>
          <a:xfrm rot="5400000" flipH="1" flipV="1">
            <a:off x="-200818" y="2915444"/>
            <a:ext cx="1403350" cy="1587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H="1" flipV="1">
            <a:off x="541338" y="2225675"/>
            <a:ext cx="2052637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60" name="Group 24"/>
          <p:cNvGrpSpPr>
            <a:grpSpLocks/>
          </p:cNvGrpSpPr>
          <p:nvPr/>
        </p:nvGrpSpPr>
        <p:grpSpPr bwMode="auto">
          <a:xfrm>
            <a:off x="428596" y="2143116"/>
            <a:ext cx="168275" cy="168275"/>
            <a:chOff x="2928" y="2208"/>
            <a:chExt cx="262" cy="262"/>
          </a:xfrm>
          <a:solidFill>
            <a:srgbClr val="C00000"/>
          </a:solidFill>
        </p:grpSpPr>
        <p:sp>
          <p:nvSpPr>
            <p:cNvPr id="61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62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sp>
        <p:nvSpPr>
          <p:cNvPr id="63" name="Text Box 83"/>
          <p:cNvSpPr txBox="1">
            <a:spLocks noChangeArrowheads="1"/>
          </p:cNvSpPr>
          <p:nvPr/>
        </p:nvSpPr>
        <p:spPr bwMode="auto">
          <a:xfrm>
            <a:off x="3698875" y="4429125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33CC33"/>
                </a:solidFill>
                <a:latin typeface="+mj-lt"/>
              </a:rPr>
              <a:t>В</a:t>
            </a:r>
          </a:p>
        </p:txBody>
      </p:sp>
      <p:sp>
        <p:nvSpPr>
          <p:cNvPr id="64" name="Text Box 83"/>
          <p:cNvSpPr txBox="1">
            <a:spLocks noChangeArrowheads="1"/>
          </p:cNvSpPr>
          <p:nvPr/>
        </p:nvSpPr>
        <p:spPr bwMode="auto">
          <a:xfrm>
            <a:off x="1428750" y="3929063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70C0"/>
                </a:solidFill>
                <a:latin typeface="+mj-lt"/>
              </a:rPr>
              <a:t>С</a:t>
            </a:r>
          </a:p>
        </p:txBody>
      </p:sp>
      <p:sp>
        <p:nvSpPr>
          <p:cNvPr id="65" name="Text Box 83"/>
          <p:cNvSpPr txBox="1">
            <a:spLocks noChangeArrowheads="1"/>
          </p:cNvSpPr>
          <p:nvPr/>
        </p:nvSpPr>
        <p:spPr bwMode="auto">
          <a:xfrm>
            <a:off x="142875" y="1714500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CC3300"/>
                </a:solidFill>
                <a:latin typeface="+mj-lt"/>
              </a:rPr>
              <a:t>D</a:t>
            </a:r>
            <a:endParaRPr lang="ru-RU" sz="3200" b="1" dirty="0">
              <a:solidFill>
                <a:srgbClr val="CC33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45" grpId="0" animBg="1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14313"/>
            <a:ext cx="6586538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4"/>
          <p:cNvSpPr>
            <a:spLocks noChangeArrowheads="1"/>
          </p:cNvSpPr>
          <p:nvPr/>
        </p:nvSpPr>
        <p:spPr bwMode="gray">
          <a:xfrm>
            <a:off x="3851275" y="115888"/>
            <a:ext cx="5078413" cy="1512887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>
                  <a:gamma/>
                  <a:tint val="38039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" name="Text Box 86"/>
          <p:cNvSpPr txBox="1">
            <a:spLocks noChangeArrowheads="1"/>
          </p:cNvSpPr>
          <p:nvPr/>
        </p:nvSpPr>
        <p:spPr bwMode="auto">
          <a:xfrm>
            <a:off x="6858000" y="1500188"/>
            <a:ext cx="22860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3600" b="1" dirty="0">
                <a:latin typeface="+mj-lt"/>
              </a:rPr>
              <a:t>1. (1;</a:t>
            </a:r>
            <a:r>
              <a:rPr lang="ru-RU" sz="3600" b="1" dirty="0">
                <a:latin typeface="+mj-lt"/>
              </a:rPr>
              <a:t> </a:t>
            </a:r>
            <a:r>
              <a:rPr lang="en-US" sz="3600" b="1" dirty="0">
                <a:latin typeface="+mj-lt"/>
              </a:rPr>
              <a:t>5)   </a:t>
            </a:r>
            <a:endParaRPr lang="ru-RU" sz="3600" b="1" dirty="0">
              <a:latin typeface="+mj-lt"/>
            </a:endParaRPr>
          </a:p>
          <a:p>
            <a:pPr>
              <a:lnSpc>
                <a:spcPct val="150000"/>
              </a:lnSpc>
              <a:defRPr/>
            </a:pPr>
            <a:r>
              <a:rPr lang="en-US" sz="3600" b="1" dirty="0">
                <a:latin typeface="+mj-lt"/>
              </a:rPr>
              <a:t>2.</a:t>
            </a:r>
            <a:r>
              <a:rPr lang="ru-RU" sz="3600" b="1" dirty="0">
                <a:latin typeface="+mj-lt"/>
              </a:rPr>
              <a:t> </a:t>
            </a:r>
            <a:r>
              <a:rPr lang="en-US" sz="3600" b="1" dirty="0">
                <a:latin typeface="+mj-lt"/>
              </a:rPr>
              <a:t>(-3;7) </a:t>
            </a:r>
            <a:endParaRPr lang="ru-RU" sz="3600" b="1" dirty="0">
              <a:latin typeface="+mj-lt"/>
            </a:endParaRPr>
          </a:p>
          <a:p>
            <a:pPr>
              <a:lnSpc>
                <a:spcPct val="150000"/>
              </a:lnSpc>
              <a:defRPr/>
            </a:pPr>
            <a:r>
              <a:rPr lang="en-US" sz="3600" b="1" dirty="0">
                <a:latin typeface="+mj-lt"/>
              </a:rPr>
              <a:t>3.</a:t>
            </a:r>
            <a:r>
              <a:rPr lang="ru-RU" sz="3600" b="1" dirty="0">
                <a:latin typeface="+mj-lt"/>
              </a:rPr>
              <a:t> </a:t>
            </a:r>
            <a:r>
              <a:rPr lang="en-US" sz="3600" b="1" dirty="0">
                <a:latin typeface="+mj-lt"/>
              </a:rPr>
              <a:t>(-2;-5)  </a:t>
            </a:r>
            <a:endParaRPr lang="ru-RU" sz="3600" b="1" dirty="0">
              <a:latin typeface="+mj-lt"/>
            </a:endParaRPr>
          </a:p>
          <a:p>
            <a:pPr>
              <a:lnSpc>
                <a:spcPct val="150000"/>
              </a:lnSpc>
              <a:defRPr/>
            </a:pPr>
            <a:r>
              <a:rPr lang="en-US" sz="3600" b="1" dirty="0">
                <a:latin typeface="+mj-lt"/>
              </a:rPr>
              <a:t>4.</a:t>
            </a:r>
            <a:r>
              <a:rPr lang="ru-RU" sz="3600" b="1" dirty="0">
                <a:latin typeface="+mj-lt"/>
              </a:rPr>
              <a:t> </a:t>
            </a:r>
            <a:r>
              <a:rPr lang="en-US" sz="3600" b="1" dirty="0">
                <a:latin typeface="+mj-lt"/>
              </a:rPr>
              <a:t>(0;-2) </a:t>
            </a:r>
            <a:endParaRPr lang="ru-RU" sz="3600" b="1" dirty="0">
              <a:latin typeface="+mj-lt"/>
            </a:endParaRPr>
          </a:p>
          <a:p>
            <a:pPr>
              <a:lnSpc>
                <a:spcPct val="150000"/>
              </a:lnSpc>
              <a:defRPr/>
            </a:pPr>
            <a:r>
              <a:rPr lang="en-US" sz="3600" b="1" dirty="0">
                <a:latin typeface="+mj-lt"/>
              </a:rPr>
              <a:t>5.</a:t>
            </a:r>
            <a:r>
              <a:rPr lang="ru-RU" sz="3600" b="1" dirty="0">
                <a:latin typeface="+mj-lt"/>
              </a:rPr>
              <a:t> </a:t>
            </a:r>
            <a:r>
              <a:rPr lang="en-US" sz="3600" b="1" dirty="0">
                <a:latin typeface="+mj-lt"/>
              </a:rPr>
              <a:t>(-4;0)   </a:t>
            </a:r>
          </a:p>
          <a:p>
            <a:pPr>
              <a:lnSpc>
                <a:spcPct val="150000"/>
              </a:lnSpc>
              <a:defRPr/>
            </a:pPr>
            <a:r>
              <a:rPr lang="en-US" sz="3600" b="1" dirty="0">
                <a:latin typeface="+mj-lt"/>
              </a:rPr>
              <a:t>6.</a:t>
            </a:r>
            <a:r>
              <a:rPr lang="ru-RU" sz="3600" b="1" dirty="0">
                <a:latin typeface="+mj-lt"/>
              </a:rPr>
              <a:t> </a:t>
            </a:r>
            <a:r>
              <a:rPr lang="en-US" sz="3600" b="1" dirty="0">
                <a:latin typeface="+mj-lt"/>
              </a:rPr>
              <a:t>(5;</a:t>
            </a:r>
            <a:r>
              <a:rPr lang="ru-RU" sz="3600" b="1" dirty="0">
                <a:latin typeface="+mj-lt"/>
              </a:rPr>
              <a:t> </a:t>
            </a:r>
            <a:r>
              <a:rPr lang="en-US" sz="3600" b="1" dirty="0">
                <a:latin typeface="+mj-lt"/>
              </a:rPr>
              <a:t>4)  </a:t>
            </a:r>
          </a:p>
        </p:txBody>
      </p:sp>
      <p:sp>
        <p:nvSpPr>
          <p:cNvPr id="32772" name="Заголовок 2"/>
          <p:cNvSpPr txBox="1">
            <a:spLocks/>
          </p:cNvSpPr>
          <p:nvPr/>
        </p:nvSpPr>
        <p:spPr bwMode="auto">
          <a:xfrm>
            <a:off x="3851275" y="115888"/>
            <a:ext cx="52927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>
                <a:solidFill>
                  <a:schemeClr val="tx2"/>
                </a:solidFill>
              </a:rPr>
              <a:t>Определите место положения указанных точек. Сопоставьте координатам буквы, которыми обозначены точки.</a:t>
            </a:r>
            <a:r>
              <a:rPr lang="ru-RU"/>
              <a:t> </a:t>
            </a:r>
            <a:endParaRPr lang="ru-RU" sz="2400" b="1">
              <a:solidFill>
                <a:srgbClr val="004D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Рисунок9"/>
          <p:cNvPicPr>
            <a:picLocks noChangeAspect="1" noChangeArrowheads="1"/>
          </p:cNvPicPr>
          <p:nvPr/>
        </p:nvPicPr>
        <p:blipFill>
          <a:blip r:embed="rId2" cstate="print"/>
          <a:srcRect t="2221" r="5556"/>
          <a:stretch>
            <a:fillRect/>
          </a:stretch>
        </p:blipFill>
        <p:spPr bwMode="auto">
          <a:xfrm>
            <a:off x="285579" y="1184136"/>
            <a:ext cx="3372021" cy="4365858"/>
          </a:xfrm>
          <a:prstGeom prst="rect">
            <a:avLst/>
          </a:prstGeom>
          <a:ln w="76200" cap="sq" cmpd="thickThin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3379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9563" y="3281363"/>
            <a:ext cx="4673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8"/>
          <p:cNvPicPr>
            <a:picLocks noChangeAspect="1" noChangeArrowheads="1"/>
          </p:cNvPicPr>
          <p:nvPr/>
        </p:nvPicPr>
        <p:blipFill>
          <a:blip r:embed="rId4"/>
          <a:srcRect t="17226" r="1579"/>
          <a:stretch>
            <a:fillRect/>
          </a:stretch>
        </p:blipFill>
        <p:spPr bwMode="auto">
          <a:xfrm>
            <a:off x="4170363" y="461963"/>
            <a:ext cx="4687887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519113" y="5705475"/>
            <a:ext cx="2787650" cy="1160463"/>
          </a:xfrm>
          <a:prstGeom prst="roundRect">
            <a:avLst>
              <a:gd name="adj" fmla="val 33008"/>
            </a:avLst>
          </a:prstGeom>
          <a:solidFill>
            <a:srgbClr val="FFFFCC"/>
          </a:solidFill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latin typeface="Times New Roman" pitchFamily="18" charset="0"/>
              </a:rPr>
              <a:t>Рене Декарт</a:t>
            </a:r>
          </a:p>
          <a:p>
            <a:pPr algn="ctr">
              <a:defRPr/>
            </a:pPr>
            <a:r>
              <a:rPr lang="ru-RU" sz="2800" b="1">
                <a:latin typeface="Times New Roman" pitchFamily="18" charset="0"/>
              </a:rPr>
              <a:t>( 1596-1650 гг.)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5"/>
          <p:cNvSpPr>
            <a:spLocks noChangeArrowheads="1"/>
          </p:cNvSpPr>
          <p:nvPr/>
        </p:nvSpPr>
        <p:spPr bwMode="gray">
          <a:xfrm>
            <a:off x="5500688" y="2428875"/>
            <a:ext cx="3286125" cy="3000375"/>
          </a:xfrm>
          <a:prstGeom prst="homePlate">
            <a:avLst>
              <a:gd name="adj" fmla="val 27281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Text Box 76"/>
          <p:cNvSpPr txBox="1">
            <a:spLocks noChangeArrowheads="1"/>
          </p:cNvSpPr>
          <p:nvPr/>
        </p:nvSpPr>
        <p:spPr bwMode="auto">
          <a:xfrm>
            <a:off x="5572125" y="2786063"/>
            <a:ext cx="3000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В каждой четверти координаты точек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имеют определенные знаки</a:t>
            </a:r>
          </a:p>
        </p:txBody>
      </p:sp>
      <p:sp>
        <p:nvSpPr>
          <p:cNvPr id="34819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746125"/>
          </a:xfrm>
        </p:spPr>
        <p:txBody>
          <a:bodyPr/>
          <a:lstStyle/>
          <a:p>
            <a:pPr eaLnBrk="1" hangingPunct="1"/>
            <a:r>
              <a:rPr lang="ru-RU" smtClean="0"/>
              <a:t>Координатная плоскость делится на 4 координатные четверти:</a:t>
            </a:r>
            <a:br>
              <a:rPr lang="ru-RU" smtClean="0"/>
            </a:br>
            <a:endParaRPr lang="ru-RU" smtClean="0"/>
          </a:p>
        </p:txBody>
      </p:sp>
      <p:pic>
        <p:nvPicPr>
          <p:cNvPr id="34820" name="Рисунок 3" descr="коорд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428750"/>
            <a:ext cx="52863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00364" y="1571612"/>
            <a:ext cx="2428892" cy="2500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 четверть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</a:endParaRPr>
          </a:p>
          <a:p>
            <a:pPr algn="ctr">
              <a:defRPr/>
            </a:pPr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(+ ; +)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4071942"/>
            <a:ext cx="2428892" cy="242889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 четверть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</a:endParaRPr>
          </a:p>
          <a:p>
            <a:pPr algn="ctr">
              <a:defRPr/>
            </a:pPr>
            <a:r>
              <a:rPr lang="en-US" sz="28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</a:rPr>
              <a:t>(+ ; -)</a:t>
            </a:r>
            <a:endParaRPr lang="ru-RU" sz="2800" b="1" dirty="0">
              <a:solidFill>
                <a:srgbClr val="F6EDA8"/>
              </a:solidFill>
            </a:endParaRPr>
          </a:p>
          <a:p>
            <a:pPr algn="ctr">
              <a:defRPr/>
            </a:pP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071942"/>
            <a:ext cx="2428892" cy="2428892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 четверть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</a:endParaRPr>
          </a:p>
          <a:p>
            <a:pPr algn="ctr">
              <a:defRPr/>
            </a:pPr>
            <a:r>
              <a:rPr lang="en-US" sz="28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</a:rPr>
              <a:t>(- ; -)</a:t>
            </a:r>
            <a:endParaRPr lang="ru-RU" sz="2800" b="1" dirty="0">
              <a:solidFill>
                <a:srgbClr val="F6EDA8"/>
              </a:solidFill>
            </a:endParaRPr>
          </a:p>
          <a:p>
            <a:pPr algn="ctr">
              <a:defRPr/>
            </a:pP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1571612"/>
            <a:ext cx="2428892" cy="250033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 четверть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</a:endParaRPr>
          </a:p>
          <a:p>
            <a:pPr algn="ctr">
              <a:defRPr/>
            </a:pPr>
            <a:r>
              <a:rPr lang="en-US" sz="28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</a:rPr>
              <a:t>(- ; +)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500063"/>
            <a:ext cx="8229600" cy="746125"/>
          </a:xfrm>
        </p:spPr>
        <p:txBody>
          <a:bodyPr/>
          <a:lstStyle/>
          <a:p>
            <a:pPr eaLnBrk="1" hangingPunct="1"/>
            <a:r>
              <a:rPr lang="ru-RU" smtClean="0"/>
              <a:t>Определите каким координатным углам принадлежат точки:</a:t>
            </a: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gray">
          <a:xfrm>
            <a:off x="1147965" y="1724780"/>
            <a:ext cx="6274045" cy="4421995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</a:endParaRPr>
          </a:p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А(3;4), В(2;-5),</a:t>
            </a:r>
            <a:b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С(-2;5), Е(-6;-2),</a:t>
            </a:r>
            <a:b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</a:br>
            <a:r>
              <a:rPr lang="en-US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N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(</a:t>
            </a:r>
            <a:r>
              <a:rPr lang="en-US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3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; -3)</a:t>
            </a:r>
          </a:p>
          <a:p>
            <a:pPr algn="ctr">
              <a:defRPr/>
            </a:pP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3"/>
          <p:cNvSpPr>
            <a:spLocks noGrp="1"/>
          </p:cNvSpPr>
          <p:nvPr>
            <p:ph type="title"/>
          </p:nvPr>
        </p:nvSpPr>
        <p:spPr>
          <a:xfrm>
            <a:off x="285750" y="754063"/>
            <a:ext cx="8229600" cy="746125"/>
          </a:xfrm>
        </p:spPr>
        <p:txBody>
          <a:bodyPr/>
          <a:lstStyle/>
          <a:p>
            <a:pPr eaLnBrk="1" hangingPunct="1"/>
            <a:r>
              <a:rPr lang="ru-RU" sz="3200" smtClean="0"/>
              <a:t>К особой группе относятся точки, которые лежат на координатных осях:</a:t>
            </a:r>
            <a:br>
              <a:rPr lang="ru-RU" sz="3200" smtClean="0"/>
            </a:br>
            <a:r>
              <a:rPr lang="ru-RU" sz="3200" smtClean="0"/>
              <a:t>:</a:t>
            </a:r>
          </a:p>
        </p:txBody>
      </p:sp>
      <p:pic>
        <p:nvPicPr>
          <p:cNvPr id="36866" name="Рисунок 4" descr="коорд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435100"/>
            <a:ext cx="52863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572125" y="1646238"/>
            <a:ext cx="3651250" cy="1225550"/>
            <a:chOff x="5500304" y="996615"/>
            <a:chExt cx="3651504" cy="1225305"/>
          </a:xfrm>
        </p:grpSpPr>
        <p:sp>
          <p:nvSpPr>
            <p:cNvPr id="7" name="Rectangle 42"/>
            <p:cNvSpPr>
              <a:spLocks noChangeArrowheads="1"/>
            </p:cNvSpPr>
            <p:nvPr/>
          </p:nvSpPr>
          <p:spPr bwMode="gray">
            <a:xfrm flipH="1">
              <a:off x="5508623" y="1000108"/>
              <a:ext cx="3635375" cy="1214446"/>
            </a:xfrm>
            <a:prstGeom prst="roundRect">
              <a:avLst/>
            </a:prstGeom>
            <a:gradFill rotWithShape="1">
              <a:gsLst>
                <a:gs pos="90000">
                  <a:schemeClr val="accent1">
                    <a:gamma/>
                    <a:tint val="0"/>
                    <a:invGamma/>
                    <a:alpha val="0"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8" name="Rectangle 43"/>
            <p:cNvSpPr>
              <a:spLocks noChangeArrowheads="1"/>
            </p:cNvSpPr>
            <p:nvPr/>
          </p:nvSpPr>
          <p:spPr bwMode="auto">
            <a:xfrm flipH="1">
              <a:off x="5714998" y="1117584"/>
              <a:ext cx="3013075" cy="9159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rgbClr val="080808"/>
                  </a:solidFill>
                  <a:cs typeface="Arial" charset="0"/>
                </a:rPr>
                <a:t>у точек, которые лежат на оси абсцисс, ордината равна 0</a:t>
              </a:r>
            </a:p>
          </p:txBody>
        </p:sp>
      </p:grpSp>
      <p:grpSp>
        <p:nvGrpSpPr>
          <p:cNvPr id="3" name="Группа 17"/>
          <p:cNvGrpSpPr>
            <a:grpSpLocks/>
          </p:cNvGrpSpPr>
          <p:nvPr/>
        </p:nvGrpSpPr>
        <p:grpSpPr bwMode="auto">
          <a:xfrm>
            <a:off x="5580063" y="2947988"/>
            <a:ext cx="3635375" cy="1201737"/>
            <a:chOff x="5508624" y="2298697"/>
            <a:chExt cx="3635375" cy="1201741"/>
          </a:xfrm>
        </p:grpSpPr>
        <p:sp>
          <p:nvSpPr>
            <p:cNvPr id="6" name="Rectangle 41"/>
            <p:cNvSpPr>
              <a:spLocks noChangeArrowheads="1"/>
            </p:cNvSpPr>
            <p:nvPr/>
          </p:nvSpPr>
          <p:spPr bwMode="gray">
            <a:xfrm flipH="1">
              <a:off x="5508624" y="2298697"/>
              <a:ext cx="3635375" cy="1201741"/>
            </a:xfrm>
            <a:prstGeom prst="roundRect">
              <a:avLst/>
            </a:prstGeom>
            <a:gradFill rotWithShape="1">
              <a:gsLst>
                <a:gs pos="90000">
                  <a:schemeClr val="accent2">
                    <a:gamma/>
                    <a:tint val="0"/>
                    <a:invGamma/>
                    <a:alpha val="0"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4" name="Прямоугольник 15"/>
            <p:cNvSpPr>
              <a:spLocks noChangeArrowheads="1"/>
            </p:cNvSpPr>
            <p:nvPr/>
          </p:nvSpPr>
          <p:spPr bwMode="auto">
            <a:xfrm>
              <a:off x="5786446" y="2428868"/>
              <a:ext cx="3143256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rgbClr val="080808"/>
                  </a:solidFill>
                  <a:cs typeface="Arial" charset="0"/>
                </a:rPr>
                <a:t>у точек, которые лежат на оси ординат, абсцисса равна 0 </a:t>
              </a:r>
            </a:p>
          </p:txBody>
        </p:sp>
      </p:grpSp>
      <p:sp>
        <p:nvSpPr>
          <p:cNvPr id="19" name="Text Box 83"/>
          <p:cNvSpPr txBox="1">
            <a:spLocks noChangeArrowheads="1"/>
          </p:cNvSpPr>
          <p:nvPr/>
        </p:nvSpPr>
        <p:spPr bwMode="auto">
          <a:xfrm>
            <a:off x="2857500" y="2363788"/>
            <a:ext cx="4841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FF0000"/>
                </a:solidFill>
                <a:latin typeface="+mj-lt"/>
              </a:rPr>
              <a:t>M</a:t>
            </a:r>
            <a:endParaRPr lang="ru-RU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 Box 86"/>
          <p:cNvSpPr txBox="1">
            <a:spLocks noChangeArrowheads="1"/>
          </p:cNvSpPr>
          <p:nvPr/>
        </p:nvSpPr>
        <p:spPr bwMode="auto">
          <a:xfrm>
            <a:off x="6477000" y="4799013"/>
            <a:ext cx="159543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33CC33"/>
                </a:solidFill>
                <a:latin typeface="+mj-lt"/>
              </a:rPr>
              <a:t>N(-9; 0)</a:t>
            </a:r>
            <a:endParaRPr lang="ru-RU" sz="3200" b="1" dirty="0">
              <a:solidFill>
                <a:srgbClr val="33CC33"/>
              </a:solidFill>
              <a:latin typeface="+mj-lt"/>
            </a:endParaRPr>
          </a:p>
        </p:txBody>
      </p:sp>
      <p:sp>
        <p:nvSpPr>
          <p:cNvPr id="21" name="Text Box 89"/>
          <p:cNvSpPr txBox="1">
            <a:spLocks noChangeArrowheads="1"/>
          </p:cNvSpPr>
          <p:nvPr/>
        </p:nvSpPr>
        <p:spPr bwMode="auto">
          <a:xfrm>
            <a:off x="6477000" y="5432425"/>
            <a:ext cx="1458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K(3; 0)</a:t>
            </a:r>
            <a:endParaRPr lang="ru-RU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2" name="Text Box 92"/>
          <p:cNvSpPr txBox="1">
            <a:spLocks noChangeArrowheads="1"/>
          </p:cNvSpPr>
          <p:nvPr/>
        </p:nvSpPr>
        <p:spPr bwMode="auto">
          <a:xfrm>
            <a:off x="6477000" y="6065838"/>
            <a:ext cx="148113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CC3300"/>
                </a:solidFill>
                <a:latin typeface="+mj-lt"/>
              </a:rPr>
              <a:t>P(0;-4)</a:t>
            </a:r>
            <a:endParaRPr lang="ru-RU" sz="3200" b="1" dirty="0">
              <a:solidFill>
                <a:srgbClr val="CC3300"/>
              </a:solidFill>
              <a:latin typeface="+mj-lt"/>
            </a:endParaRPr>
          </a:p>
        </p:txBody>
      </p:sp>
      <p:sp>
        <p:nvSpPr>
          <p:cNvPr id="23" name="Text Box 93"/>
          <p:cNvSpPr txBox="1">
            <a:spLocks noChangeArrowheads="1"/>
          </p:cNvSpPr>
          <p:nvPr/>
        </p:nvSpPr>
        <p:spPr bwMode="auto">
          <a:xfrm>
            <a:off x="6477000" y="4214813"/>
            <a:ext cx="15033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latin typeface="+mn-lt"/>
              </a:rPr>
              <a:t>M(0; 6)</a:t>
            </a:r>
            <a:endParaRPr lang="ru-RU" sz="3200" b="1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66" name="Группа 65"/>
          <p:cNvGrpSpPr>
            <a:grpSpLocks/>
          </p:cNvGrpSpPr>
          <p:nvPr/>
        </p:nvGrpSpPr>
        <p:grpSpPr bwMode="auto">
          <a:xfrm>
            <a:off x="2624138" y="2562225"/>
            <a:ext cx="168275" cy="168275"/>
            <a:chOff x="2552891" y="2128570"/>
            <a:chExt cx="168275" cy="168275"/>
          </a:xfrm>
        </p:grpSpPr>
        <p:sp>
          <p:nvSpPr>
            <p:cNvPr id="28" name="Oval 25"/>
            <p:cNvSpPr>
              <a:spLocks noChangeArrowheads="1"/>
            </p:cNvSpPr>
            <p:nvPr/>
          </p:nvSpPr>
          <p:spPr bwMode="gray">
            <a:xfrm>
              <a:off x="2552891" y="2128570"/>
              <a:ext cx="168275" cy="168275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36890" name="Oval 26"/>
            <p:cNvSpPr>
              <a:spLocks noChangeArrowheads="1"/>
            </p:cNvSpPr>
            <p:nvPr/>
          </p:nvSpPr>
          <p:spPr bwMode="gray">
            <a:xfrm>
              <a:off x="2566379" y="2142700"/>
              <a:ext cx="140015" cy="1400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474663" y="3979863"/>
            <a:ext cx="168275" cy="168275"/>
            <a:chOff x="2928" y="2208"/>
            <a:chExt cx="262" cy="262"/>
          </a:xfrm>
        </p:grpSpPr>
        <p:sp>
          <p:nvSpPr>
            <p:cNvPr id="50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51" name="Oval 26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grpSp>
        <p:nvGrpSpPr>
          <p:cNvPr id="11" name="Group 24"/>
          <p:cNvGrpSpPr>
            <a:grpSpLocks/>
          </p:cNvGrpSpPr>
          <p:nvPr/>
        </p:nvGrpSpPr>
        <p:grpSpPr bwMode="auto">
          <a:xfrm>
            <a:off x="3357587" y="4006280"/>
            <a:ext cx="168275" cy="168275"/>
            <a:chOff x="2928" y="2208"/>
            <a:chExt cx="262" cy="262"/>
          </a:xfrm>
          <a:solidFill>
            <a:srgbClr val="0070C0"/>
          </a:solidFill>
        </p:grpSpPr>
        <p:sp>
          <p:nvSpPr>
            <p:cNvPr id="54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55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grpSp>
        <p:nvGrpSpPr>
          <p:cNvPr id="12" name="Group 24"/>
          <p:cNvGrpSpPr>
            <a:grpSpLocks/>
          </p:cNvGrpSpPr>
          <p:nvPr/>
        </p:nvGrpSpPr>
        <p:grpSpPr bwMode="auto">
          <a:xfrm>
            <a:off x="2643207" y="4934974"/>
            <a:ext cx="168275" cy="168275"/>
            <a:chOff x="2928" y="2208"/>
            <a:chExt cx="262" cy="262"/>
          </a:xfrm>
          <a:solidFill>
            <a:srgbClr val="C00000"/>
          </a:solidFill>
        </p:grpSpPr>
        <p:sp>
          <p:nvSpPr>
            <p:cNvPr id="61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62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sp>
        <p:nvSpPr>
          <p:cNvPr id="63" name="Text Box 83"/>
          <p:cNvSpPr txBox="1">
            <a:spLocks noChangeArrowheads="1"/>
          </p:cNvSpPr>
          <p:nvPr/>
        </p:nvSpPr>
        <p:spPr bwMode="auto">
          <a:xfrm>
            <a:off x="357188" y="4149725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33CC33"/>
                </a:solidFill>
                <a:latin typeface="+mj-lt"/>
              </a:rPr>
              <a:t>N</a:t>
            </a:r>
            <a:endParaRPr lang="ru-RU" sz="3200" b="1" dirty="0">
              <a:solidFill>
                <a:srgbClr val="33CC33"/>
              </a:solidFill>
              <a:latin typeface="+mj-lt"/>
            </a:endParaRPr>
          </a:p>
        </p:txBody>
      </p:sp>
      <p:sp>
        <p:nvSpPr>
          <p:cNvPr id="64" name="Text Box 83"/>
          <p:cNvSpPr txBox="1">
            <a:spLocks noChangeArrowheads="1"/>
          </p:cNvSpPr>
          <p:nvPr/>
        </p:nvSpPr>
        <p:spPr bwMode="auto">
          <a:xfrm>
            <a:off x="3214688" y="4221163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K</a:t>
            </a:r>
            <a:endParaRPr lang="ru-RU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5" name="Text Box 83"/>
          <p:cNvSpPr txBox="1">
            <a:spLocks noChangeArrowheads="1"/>
          </p:cNvSpPr>
          <p:nvPr/>
        </p:nvSpPr>
        <p:spPr bwMode="auto">
          <a:xfrm>
            <a:off x="2857500" y="4792663"/>
            <a:ext cx="4587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CC3300"/>
                </a:solidFill>
                <a:latin typeface="+mj-lt"/>
              </a:rPr>
              <a:t>P</a:t>
            </a:r>
            <a:endParaRPr lang="ru-RU" sz="3200" b="1" dirty="0">
              <a:solidFill>
                <a:srgbClr val="CC3300"/>
              </a:solidFill>
              <a:latin typeface="+mj-lt"/>
            </a:endParaRPr>
          </a:p>
        </p:txBody>
      </p:sp>
      <p:grpSp>
        <p:nvGrpSpPr>
          <p:cNvPr id="40" name="Group 24"/>
          <p:cNvGrpSpPr>
            <a:grpSpLocks/>
          </p:cNvGrpSpPr>
          <p:nvPr/>
        </p:nvGrpSpPr>
        <p:grpSpPr bwMode="auto">
          <a:xfrm>
            <a:off x="5618163" y="1863725"/>
            <a:ext cx="168275" cy="168275"/>
            <a:chOff x="2928" y="2208"/>
            <a:chExt cx="262" cy="262"/>
          </a:xfrm>
        </p:grpSpPr>
        <p:sp>
          <p:nvSpPr>
            <p:cNvPr id="41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42" name="Oval 26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grpSp>
        <p:nvGrpSpPr>
          <p:cNvPr id="47" name="Group 24"/>
          <p:cNvGrpSpPr>
            <a:grpSpLocks/>
          </p:cNvGrpSpPr>
          <p:nvPr/>
        </p:nvGrpSpPr>
        <p:grpSpPr bwMode="auto">
          <a:xfrm>
            <a:off x="5643563" y="3195638"/>
            <a:ext cx="168275" cy="168275"/>
            <a:chOff x="2928" y="2208"/>
            <a:chExt cx="262" cy="262"/>
          </a:xfrm>
        </p:grpSpPr>
        <p:sp>
          <p:nvSpPr>
            <p:cNvPr id="49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36884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3" grpId="0"/>
      <p:bldP spid="6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107950" y="714375"/>
            <a:ext cx="9036050" cy="1928813"/>
          </a:xfrm>
        </p:spPr>
        <p:txBody>
          <a:bodyPr/>
          <a:lstStyle/>
          <a:p>
            <a:pPr eaLnBrk="1" hangingPunct="1"/>
            <a:r>
              <a:rPr lang="ru-RU" sz="2800" smtClean="0"/>
              <a:t> Из точек  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>А(0;6)</a:t>
            </a:r>
            <a:r>
              <a:rPr lang="ru-RU" smtClean="0">
                <a:solidFill>
                  <a:srgbClr val="006600"/>
                </a:solidFill>
              </a:rPr>
              <a:t>, 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>С(2;0)</a:t>
            </a:r>
            <a:r>
              <a:rPr lang="ru-RU" smtClean="0">
                <a:solidFill>
                  <a:srgbClr val="006600"/>
                </a:solidFill>
              </a:rPr>
              <a:t>, </a:t>
            </a:r>
            <a:r>
              <a:rPr lang="en-US" smtClean="0">
                <a:solidFill>
                  <a:srgbClr val="006600"/>
                </a:solidFill>
                <a:latin typeface="Arial Black" pitchFamily="34" charset="0"/>
              </a:rPr>
              <a:t>N(6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>;0)</a:t>
            </a:r>
            <a:r>
              <a:rPr lang="ru-RU" smtClean="0">
                <a:solidFill>
                  <a:srgbClr val="006600"/>
                </a:solidFill>
              </a:rPr>
              <a:t>, </a:t>
            </a:r>
            <a:r>
              <a:rPr lang="en-US" smtClean="0">
                <a:solidFill>
                  <a:srgbClr val="006600"/>
                </a:solidFill>
                <a:latin typeface="Arial Black" pitchFamily="34" charset="0"/>
              </a:rPr>
              <a:t>D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>(0;-5)</a:t>
            </a:r>
            <a:r>
              <a:rPr lang="ru-RU" smtClean="0">
                <a:solidFill>
                  <a:srgbClr val="006600"/>
                </a:solidFill>
              </a:rPr>
              <a:t>,</a:t>
            </a:r>
            <a:br>
              <a:rPr lang="ru-RU" smtClean="0">
                <a:solidFill>
                  <a:srgbClr val="006600"/>
                </a:solidFill>
              </a:rPr>
            </a:br>
            <a:r>
              <a:rPr lang="ru-RU" smtClean="0">
                <a:solidFill>
                  <a:srgbClr val="006600"/>
                </a:solidFill>
              </a:rPr>
              <a:t> </a:t>
            </a:r>
            <a:r>
              <a:rPr lang="en-US" smtClean="0">
                <a:solidFill>
                  <a:srgbClr val="006600"/>
                </a:solidFill>
                <a:latin typeface="Arial Black" pitchFamily="34" charset="0"/>
              </a:rPr>
              <a:t>K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>(-3;0)</a:t>
            </a:r>
            <a:r>
              <a:rPr lang="ru-RU" smtClean="0">
                <a:solidFill>
                  <a:srgbClr val="006600"/>
                </a:solidFill>
              </a:rPr>
              <a:t>, 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>О</a:t>
            </a:r>
            <a:r>
              <a:rPr lang="en-US" smtClean="0">
                <a:solidFill>
                  <a:srgbClr val="006600"/>
                </a:solidFill>
                <a:latin typeface="Arial Black" pitchFamily="34" charset="0"/>
              </a:rPr>
              <a:t>(0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>;</a:t>
            </a:r>
            <a:r>
              <a:rPr lang="en-US" smtClean="0">
                <a:solidFill>
                  <a:srgbClr val="006600"/>
                </a:solidFill>
                <a:latin typeface="Arial Black" pitchFamily="34" charset="0"/>
              </a:rPr>
              <a:t>0)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>, </a:t>
            </a:r>
            <a:r>
              <a:rPr lang="en-US" smtClean="0">
                <a:solidFill>
                  <a:srgbClr val="006600"/>
                </a:solidFill>
                <a:latin typeface="Arial Black" pitchFamily="34" charset="0"/>
              </a:rPr>
              <a:t>M(8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>;</a:t>
            </a:r>
            <a:r>
              <a:rPr lang="en-US" smtClean="0">
                <a:solidFill>
                  <a:srgbClr val="006600"/>
                </a:solidFill>
                <a:latin typeface="Arial Black" pitchFamily="34" charset="0"/>
              </a:rPr>
              <a:t>3)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>, </a:t>
            </a:r>
            <a:r>
              <a:rPr lang="en-US" smtClean="0">
                <a:solidFill>
                  <a:srgbClr val="006600"/>
                </a:solidFill>
                <a:latin typeface="Arial Black" pitchFamily="34" charset="0"/>
              </a:rPr>
              <a:t>P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>(0;4) </a:t>
            </a:r>
            <a:r>
              <a:rPr lang="ru-RU" sz="2800" smtClean="0">
                <a:solidFill>
                  <a:srgbClr val="006600"/>
                </a:solidFill>
              </a:rPr>
              <a:t/>
            </a:r>
            <a:br>
              <a:rPr lang="ru-RU" sz="2800" smtClean="0">
                <a:solidFill>
                  <a:srgbClr val="006600"/>
                </a:solidFill>
              </a:rPr>
            </a:br>
            <a:r>
              <a:rPr lang="ru-RU" sz="2800" smtClean="0">
                <a:solidFill>
                  <a:srgbClr val="006600"/>
                </a:solidFill>
              </a:rPr>
              <a:t> </a:t>
            </a:r>
            <a:r>
              <a:rPr lang="ru-RU" sz="2800" smtClean="0"/>
              <a:t>выпишите лежащие на</a:t>
            </a:r>
          </a:p>
        </p:txBody>
      </p:sp>
      <p:sp>
        <p:nvSpPr>
          <p:cNvPr id="37890" name="AutoShape 3"/>
          <p:cNvSpPr>
            <a:spLocks noChangeArrowheads="1"/>
          </p:cNvSpPr>
          <p:nvPr/>
        </p:nvSpPr>
        <p:spPr bwMode="gray">
          <a:xfrm>
            <a:off x="506413" y="3627438"/>
            <a:ext cx="3708400" cy="1944687"/>
          </a:xfrm>
          <a:prstGeom prst="roundRect">
            <a:avLst>
              <a:gd name="adj" fmla="val 12699"/>
            </a:avLst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1" name="AutoShape 5"/>
          <p:cNvSpPr>
            <a:spLocks noChangeArrowheads="1"/>
          </p:cNvSpPr>
          <p:nvPr/>
        </p:nvSpPr>
        <p:spPr bwMode="gray">
          <a:xfrm>
            <a:off x="720725" y="4198938"/>
            <a:ext cx="3313113" cy="8286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2" name="Text Box 18"/>
          <p:cNvSpPr txBox="1">
            <a:spLocks noChangeArrowheads="1"/>
          </p:cNvSpPr>
          <p:nvPr/>
        </p:nvSpPr>
        <p:spPr bwMode="white">
          <a:xfrm>
            <a:off x="962025" y="3500438"/>
            <a:ext cx="2759075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FFFFFF"/>
                </a:solidFill>
                <a:cs typeface="Arial" charset="0"/>
              </a:rPr>
              <a:t>1 вариант</a:t>
            </a:r>
            <a:endParaRPr lang="en-US" sz="36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7893" name="Text Box 9"/>
          <p:cNvSpPr txBox="1">
            <a:spLocks noChangeArrowheads="1"/>
          </p:cNvSpPr>
          <p:nvPr/>
        </p:nvSpPr>
        <p:spPr bwMode="gray">
          <a:xfrm>
            <a:off x="673100" y="4206875"/>
            <a:ext cx="3333750" cy="706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4000" b="1">
                <a:cs typeface="Arial" charset="0"/>
              </a:rPr>
              <a:t>оси абсцисс</a:t>
            </a:r>
            <a:endParaRPr lang="en-US" sz="4000" b="1">
              <a:cs typeface="Arial" charset="0"/>
            </a:endParaRPr>
          </a:p>
        </p:txBody>
      </p:sp>
      <p:sp>
        <p:nvSpPr>
          <p:cNvPr id="37894" name="AutoShape 16"/>
          <p:cNvSpPr>
            <a:spLocks noChangeArrowheads="1"/>
          </p:cNvSpPr>
          <p:nvPr/>
        </p:nvSpPr>
        <p:spPr bwMode="gray">
          <a:xfrm>
            <a:off x="4714875" y="3627438"/>
            <a:ext cx="3697288" cy="1944687"/>
          </a:xfrm>
          <a:prstGeom prst="roundRect">
            <a:avLst>
              <a:gd name="adj" fmla="val 12699"/>
            </a:avLst>
          </a:prstGeom>
          <a:solidFill>
            <a:schemeClr val="accent2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5" name="AutoShape 17"/>
          <p:cNvSpPr>
            <a:spLocks noChangeArrowheads="1"/>
          </p:cNvSpPr>
          <p:nvPr/>
        </p:nvSpPr>
        <p:spPr bwMode="gray">
          <a:xfrm>
            <a:off x="4794250" y="4270375"/>
            <a:ext cx="3502025" cy="8572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6" name="Text Box 18"/>
          <p:cNvSpPr txBox="1">
            <a:spLocks noChangeArrowheads="1"/>
          </p:cNvSpPr>
          <p:nvPr/>
        </p:nvSpPr>
        <p:spPr bwMode="white">
          <a:xfrm>
            <a:off x="5268913" y="3556000"/>
            <a:ext cx="271462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FFFFFF"/>
                </a:solidFill>
                <a:cs typeface="Arial" charset="0"/>
              </a:rPr>
              <a:t>2 вариант</a:t>
            </a:r>
            <a:endParaRPr lang="en-US" sz="36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gray">
          <a:xfrm>
            <a:off x="4830763" y="4270375"/>
            <a:ext cx="3367087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4000" b="1">
                <a:cs typeface="Arial" charset="0"/>
              </a:rPr>
              <a:t>оси ординат</a:t>
            </a:r>
            <a:endParaRPr lang="en-US" sz="4000" b="1">
              <a:cs typeface="Arial" charset="0"/>
            </a:endParaRPr>
          </a:p>
        </p:txBody>
      </p:sp>
      <p:sp>
        <p:nvSpPr>
          <p:cNvPr id="13" name="AutoShape 16"/>
          <p:cNvSpPr>
            <a:spLocks noChangeArrowheads="1"/>
          </p:cNvSpPr>
          <p:nvPr/>
        </p:nvSpPr>
        <p:spPr bwMode="blackGray">
          <a:xfrm rot="16200000" flipH="1" flipV="1">
            <a:off x="6176962" y="2849563"/>
            <a:ext cx="688975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" name="AutoShape 34"/>
          <p:cNvSpPr>
            <a:spLocks noChangeArrowheads="1"/>
          </p:cNvSpPr>
          <p:nvPr/>
        </p:nvSpPr>
        <p:spPr bwMode="blackGray">
          <a:xfrm rot="5400000" flipV="1">
            <a:off x="1980406" y="2805907"/>
            <a:ext cx="795337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2" descr="коорд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75"/>
            <a:ext cx="52863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6551613" y="4071938"/>
            <a:ext cx="1592262" cy="58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latin typeface="+mj-lt"/>
              </a:rPr>
              <a:t>А (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-2;6)</a:t>
            </a:r>
            <a:r>
              <a:rPr lang="ar-SA" sz="3200" b="1" dirty="0">
                <a:solidFill>
                  <a:srgbClr val="FF0000"/>
                </a:solidFill>
                <a:latin typeface="+mj-lt"/>
                <a:cs typeface="Arial Unicode MS" pitchFamily="34" charset="-128"/>
              </a:rPr>
              <a:t>‏</a:t>
            </a:r>
            <a:endParaRPr lang="ru-RU" sz="2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6500813" y="4714875"/>
            <a:ext cx="182562" cy="58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ar-SA" sz="3200" b="1" dirty="0">
                <a:solidFill>
                  <a:schemeClr val="accent1">
                    <a:lumMod val="75000"/>
                  </a:schemeClr>
                </a:solidFill>
                <a:latin typeface="+mj-lt"/>
                <a:cs typeface="Arial Unicode MS" pitchFamily="34" charset="-128"/>
              </a:rPr>
              <a:t>‏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6535738" y="4567238"/>
            <a:ext cx="1751012" cy="221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F (4; 5) </a:t>
            </a:r>
          </a:p>
          <a:p>
            <a:pPr>
              <a:lnSpc>
                <a:spcPct val="150000"/>
              </a:lnSpc>
              <a:defRPr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Q (-3;-7)</a:t>
            </a:r>
          </a:p>
          <a:p>
            <a:pPr>
              <a:lnSpc>
                <a:spcPct val="150000"/>
              </a:lnSpc>
              <a:defRPr/>
            </a:pPr>
            <a:r>
              <a:rPr lang="en-US" sz="3200" b="1" dirty="0">
                <a:solidFill>
                  <a:srgbClr val="C00000"/>
                </a:solidFill>
                <a:latin typeface="+mj-lt"/>
                <a:cs typeface="Arial Unicode MS" pitchFamily="34" charset="-128"/>
              </a:rPr>
              <a:t>S (-5; 3)</a:t>
            </a:r>
            <a:r>
              <a:rPr lang="ar-SA" sz="3200" b="1" dirty="0">
                <a:solidFill>
                  <a:srgbClr val="0070C0"/>
                </a:solidFill>
                <a:latin typeface="+mj-lt"/>
                <a:cs typeface="Arial Unicode MS" pitchFamily="34" charset="-128"/>
              </a:rPr>
              <a:t>‏</a:t>
            </a:r>
            <a:endParaRPr lang="ru-RU" sz="20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Text Box 83"/>
          <p:cNvSpPr txBox="1">
            <a:spLocks noChangeArrowheads="1"/>
          </p:cNvSpPr>
          <p:nvPr/>
        </p:nvSpPr>
        <p:spPr bwMode="auto">
          <a:xfrm>
            <a:off x="1571625" y="1785938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latin typeface="+mj-lt"/>
              </a:rPr>
              <a:t>А</a:t>
            </a:r>
          </a:p>
        </p:txBody>
      </p:sp>
      <p:grpSp>
        <p:nvGrpSpPr>
          <p:cNvPr id="9" name="Group 24"/>
          <p:cNvGrpSpPr>
            <a:grpSpLocks/>
          </p:cNvGrpSpPr>
          <p:nvPr/>
        </p:nvGrpSpPr>
        <p:grpSpPr bwMode="auto">
          <a:xfrm>
            <a:off x="2046242" y="2403469"/>
            <a:ext cx="168275" cy="168275"/>
            <a:chOff x="2928" y="2208"/>
            <a:chExt cx="262" cy="262"/>
          </a:xfrm>
          <a:solidFill>
            <a:srgbClr val="FF0000"/>
          </a:solidFill>
        </p:grpSpPr>
        <p:sp>
          <p:nvSpPr>
            <p:cNvPr id="10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11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cxnSp>
        <p:nvCxnSpPr>
          <p:cNvPr id="12" name="Прямая соединительная линия 11"/>
          <p:cNvCxnSpPr/>
          <p:nvPr/>
        </p:nvCxnSpPr>
        <p:spPr>
          <a:xfrm rot="16200000" flipV="1">
            <a:off x="1031082" y="2826543"/>
            <a:ext cx="2235200" cy="11113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1428750" y="2500313"/>
            <a:ext cx="1146175" cy="158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2715419" y="2999581"/>
            <a:ext cx="1714500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2643188" y="2714625"/>
            <a:ext cx="17145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786607" y="5071269"/>
            <a:ext cx="2286000" cy="1587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785813" y="5618163"/>
            <a:ext cx="1770062" cy="254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1831928" y="5572140"/>
            <a:ext cx="168275" cy="168275"/>
            <a:chOff x="2928" y="2208"/>
            <a:chExt cx="262" cy="262"/>
          </a:xfrm>
          <a:solidFill>
            <a:srgbClr val="0070C0"/>
          </a:solidFill>
        </p:grpSpPr>
        <p:sp>
          <p:nvSpPr>
            <p:cNvPr id="22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369887" y="2844801"/>
            <a:ext cx="2117725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571500" y="3214688"/>
            <a:ext cx="2052638" cy="1587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1331862" y="3117849"/>
            <a:ext cx="168275" cy="168275"/>
            <a:chOff x="2928" y="2208"/>
            <a:chExt cx="262" cy="262"/>
          </a:xfrm>
          <a:solidFill>
            <a:srgbClr val="C00000"/>
          </a:solidFill>
        </p:grpSpPr>
        <p:sp>
          <p:nvSpPr>
            <p:cNvPr id="27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sp>
        <p:nvSpPr>
          <p:cNvPr id="29" name="Text Box 83"/>
          <p:cNvSpPr txBox="1">
            <a:spLocks noChangeArrowheads="1"/>
          </p:cNvSpPr>
          <p:nvPr/>
        </p:nvSpPr>
        <p:spPr bwMode="auto">
          <a:xfrm>
            <a:off x="3643313" y="2130425"/>
            <a:ext cx="434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33CC33"/>
                </a:solidFill>
                <a:latin typeface="+mj-lt"/>
              </a:rPr>
              <a:t>F</a:t>
            </a:r>
            <a:endParaRPr lang="ru-RU" sz="3200" b="1" dirty="0">
              <a:solidFill>
                <a:srgbClr val="33CC33"/>
              </a:solidFill>
              <a:latin typeface="+mj-lt"/>
            </a:endParaRPr>
          </a:p>
        </p:txBody>
      </p:sp>
      <p:sp>
        <p:nvSpPr>
          <p:cNvPr id="30" name="Text Box 83"/>
          <p:cNvSpPr txBox="1">
            <a:spLocks noChangeArrowheads="1"/>
          </p:cNvSpPr>
          <p:nvPr/>
        </p:nvSpPr>
        <p:spPr bwMode="auto">
          <a:xfrm>
            <a:off x="1285875" y="5715000"/>
            <a:ext cx="503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Q</a:t>
            </a:r>
            <a:endParaRPr lang="ru-RU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1" name="Text Box 83"/>
          <p:cNvSpPr txBox="1">
            <a:spLocks noChangeArrowheads="1"/>
          </p:cNvSpPr>
          <p:nvPr/>
        </p:nvSpPr>
        <p:spPr bwMode="auto">
          <a:xfrm>
            <a:off x="898525" y="2643188"/>
            <a:ext cx="4587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CC3300"/>
                </a:solidFill>
                <a:latin typeface="+mj-lt"/>
              </a:rPr>
              <a:t>S</a:t>
            </a:r>
            <a:endParaRPr lang="ru-RU" sz="3200" b="1" dirty="0">
              <a:solidFill>
                <a:srgbClr val="CC3300"/>
              </a:solidFill>
              <a:latin typeface="+mj-lt"/>
            </a:endParaRPr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3500438" y="2643188"/>
            <a:ext cx="168275" cy="168275"/>
            <a:chOff x="2928" y="2208"/>
            <a:chExt cx="262" cy="262"/>
          </a:xfrm>
        </p:grpSpPr>
        <p:sp>
          <p:nvSpPr>
            <p:cNvPr id="16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17" name="Oval 26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  <p:grpSp>
        <p:nvGrpSpPr>
          <p:cNvPr id="38933" name="Группа 43"/>
          <p:cNvGrpSpPr>
            <a:grpSpLocks/>
          </p:cNvGrpSpPr>
          <p:nvPr/>
        </p:nvGrpSpPr>
        <p:grpSpPr bwMode="auto">
          <a:xfrm>
            <a:off x="5076825" y="714375"/>
            <a:ext cx="4067175" cy="3346450"/>
            <a:chOff x="5508624" y="2298697"/>
            <a:chExt cx="3635375" cy="1201741"/>
          </a:xfrm>
        </p:grpSpPr>
        <p:sp>
          <p:nvSpPr>
            <p:cNvPr id="45" name="Rectangle 41"/>
            <p:cNvSpPr>
              <a:spLocks noChangeArrowheads="1"/>
            </p:cNvSpPr>
            <p:nvPr/>
          </p:nvSpPr>
          <p:spPr bwMode="gray">
            <a:xfrm flipH="1">
              <a:off x="5508624" y="2298697"/>
              <a:ext cx="3635375" cy="1201741"/>
            </a:xfrm>
            <a:prstGeom prst="round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12" name="Прямоугольник 45"/>
            <p:cNvSpPr>
              <a:spLocks noChangeArrowheads="1"/>
            </p:cNvSpPr>
            <p:nvPr/>
          </p:nvSpPr>
          <p:spPr bwMode="auto">
            <a:xfrm>
              <a:off x="5568220" y="2332332"/>
              <a:ext cx="3574360" cy="1052948"/>
            </a:xfrm>
            <a:prstGeom prst="round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  <a:defRPr/>
              </a:pPr>
              <a:r>
                <a:rPr lang="en-US" b="1"/>
                <a:t> </a:t>
              </a:r>
              <a:r>
                <a:rPr lang="ru-RU" b="1"/>
                <a:t> Построим точку </a:t>
              </a:r>
              <a:r>
                <a:rPr lang="ru-RU" sz="2400" b="1"/>
                <a:t>А(-2;6) </a:t>
              </a:r>
            </a:p>
            <a:p>
              <a:pPr>
                <a:lnSpc>
                  <a:spcPct val="120000"/>
                </a:lnSpc>
                <a:buFont typeface="Arial" charset="0"/>
                <a:buChar char="•"/>
                <a:defRPr/>
              </a:pPr>
              <a:r>
                <a:rPr lang="en-US" b="1"/>
                <a:t> </a:t>
              </a:r>
              <a:r>
                <a:rPr lang="ru-RU" sz="1700" b="1"/>
                <a:t>через х = -2 проведем прямую, перпендикулярную оси х</a:t>
              </a:r>
              <a:r>
                <a:rPr lang="en-US" sz="1700" b="1"/>
                <a:t>;</a:t>
              </a:r>
            </a:p>
            <a:p>
              <a:pPr>
                <a:lnSpc>
                  <a:spcPct val="120000"/>
                </a:lnSpc>
                <a:buFont typeface="Arial" charset="0"/>
                <a:buChar char="•"/>
                <a:defRPr/>
              </a:pPr>
              <a:r>
                <a:rPr lang="en-US" sz="1700" b="1"/>
                <a:t>  </a:t>
              </a:r>
              <a:r>
                <a:rPr lang="ru-RU" sz="1700" b="1"/>
                <a:t>через </a:t>
              </a:r>
              <a:r>
                <a:rPr lang="en-US" sz="1700" b="1"/>
                <a:t>y</a:t>
              </a:r>
              <a:r>
                <a:rPr lang="ru-RU" sz="1700" b="1"/>
                <a:t> </a:t>
              </a:r>
              <a:r>
                <a:rPr lang="en-US" sz="1700" b="1"/>
                <a:t>=</a:t>
              </a:r>
              <a:r>
                <a:rPr lang="ru-RU" sz="1700" b="1"/>
                <a:t> 6 проведем прямую, перпендикулярную оси </a:t>
              </a:r>
              <a:r>
                <a:rPr lang="en-US" sz="1700" b="1"/>
                <a:t>y;</a:t>
              </a:r>
            </a:p>
            <a:p>
              <a:pPr>
                <a:lnSpc>
                  <a:spcPct val="120000"/>
                </a:lnSpc>
                <a:buFont typeface="Arial" charset="0"/>
                <a:buChar char="•"/>
                <a:defRPr/>
              </a:pPr>
              <a:r>
                <a:rPr lang="en-US" sz="1700" b="1"/>
                <a:t>  </a:t>
              </a:r>
              <a:r>
                <a:rPr lang="ru-RU" sz="1700" b="1"/>
                <a:t>нужная точка будет находиться на пересечении этих перпендикуляров</a:t>
              </a:r>
            </a:p>
          </p:txBody>
        </p:sp>
      </p:grpSp>
      <p:sp>
        <p:nvSpPr>
          <p:cNvPr id="38934" name="Заголовок 1"/>
          <p:cNvSpPr>
            <a:spLocks noGrp="1"/>
          </p:cNvSpPr>
          <p:nvPr>
            <p:ph type="title"/>
          </p:nvPr>
        </p:nvSpPr>
        <p:spPr>
          <a:xfrm>
            <a:off x="142875" y="71438"/>
            <a:ext cx="8229600" cy="1357312"/>
          </a:xfrm>
        </p:spPr>
        <p:txBody>
          <a:bodyPr/>
          <a:lstStyle/>
          <a:p>
            <a:pPr eaLnBrk="1" hangingPunct="1"/>
            <a:r>
              <a:rPr lang="ru-RU" smtClean="0"/>
              <a:t>Отметим точку с заданными координатами</a:t>
            </a:r>
            <a:r>
              <a:rPr lang="en-US" smtClean="0"/>
              <a:t>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4" grpId="0"/>
      <p:bldP spid="8" grpId="0"/>
      <p:bldP spid="29" grpId="0"/>
      <p:bldP spid="30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457200" y="611188"/>
            <a:ext cx="8229600" cy="746125"/>
          </a:xfrm>
        </p:spPr>
        <p:txBody>
          <a:bodyPr/>
          <a:lstStyle/>
          <a:p>
            <a:pPr algn="ctr" eaLnBrk="1" hangingPunct="1"/>
            <a:r>
              <a:rPr lang="ru-RU" sz="6000" smtClean="0">
                <a:latin typeface="Arial Black" pitchFamily="34" charset="0"/>
              </a:rPr>
              <a:t>№ 528</a:t>
            </a:r>
          </a:p>
        </p:txBody>
      </p:sp>
      <p:grpSp>
        <p:nvGrpSpPr>
          <p:cNvPr id="39938" name="Group 29"/>
          <p:cNvGrpSpPr>
            <a:grpSpLocks/>
          </p:cNvGrpSpPr>
          <p:nvPr/>
        </p:nvGrpSpPr>
        <p:grpSpPr bwMode="auto">
          <a:xfrm rot="-5400000">
            <a:off x="6386512" y="4489451"/>
            <a:ext cx="1598613" cy="1630362"/>
            <a:chOff x="4126" y="1525"/>
            <a:chExt cx="1052" cy="1073"/>
          </a:xfrm>
        </p:grpSpPr>
        <p:sp>
          <p:nvSpPr>
            <p:cNvPr id="39955" name="Oval 30"/>
            <p:cNvSpPr>
              <a:spLocks noChangeArrowheads="1"/>
            </p:cNvSpPr>
            <p:nvPr/>
          </p:nvSpPr>
          <p:spPr bwMode="gray">
            <a:xfrm>
              <a:off x="4126" y="1525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FF9933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9956" name="Oval 31"/>
            <p:cNvSpPr>
              <a:spLocks noChangeArrowheads="1"/>
            </p:cNvSpPr>
            <p:nvPr/>
          </p:nvSpPr>
          <p:spPr bwMode="gray">
            <a:xfrm>
              <a:off x="4126" y="1525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9957" name="Oval 32"/>
            <p:cNvSpPr>
              <a:spLocks noChangeArrowheads="1"/>
            </p:cNvSpPr>
            <p:nvPr/>
          </p:nvSpPr>
          <p:spPr bwMode="gray">
            <a:xfrm>
              <a:off x="4191" y="1590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8A531C"/>
                </a:gs>
                <a:gs pos="50000">
                  <a:srgbClr val="FF9933"/>
                </a:gs>
                <a:gs pos="100000">
                  <a:srgbClr val="8A531C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9958" name="Oval 33"/>
            <p:cNvSpPr>
              <a:spLocks noChangeArrowheads="1"/>
            </p:cNvSpPr>
            <p:nvPr/>
          </p:nvSpPr>
          <p:spPr bwMode="gray">
            <a:xfrm>
              <a:off x="4195" y="1577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A26120"/>
                </a:gs>
                <a:gs pos="100000">
                  <a:srgbClr val="FF9933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9959" name="Oval 34"/>
            <p:cNvSpPr>
              <a:spLocks noChangeArrowheads="1"/>
            </p:cNvSpPr>
            <p:nvPr/>
          </p:nvSpPr>
          <p:spPr bwMode="gray">
            <a:xfrm>
              <a:off x="4235" y="1641"/>
              <a:ext cx="823" cy="840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39960" name="Group 35"/>
            <p:cNvGrpSpPr>
              <a:grpSpLocks/>
            </p:cNvGrpSpPr>
            <p:nvPr/>
          </p:nvGrpSpPr>
          <p:grpSpPr bwMode="auto">
            <a:xfrm>
              <a:off x="4249" y="1653"/>
              <a:ext cx="797" cy="813"/>
              <a:chOff x="4166" y="1706"/>
              <a:chExt cx="1252" cy="1252"/>
            </a:xfrm>
          </p:grpSpPr>
          <p:sp>
            <p:nvSpPr>
              <p:cNvPr id="39961" name="Oval 36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9962" name="Oval 37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9963" name="Oval 38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5" name="Oval 39"/>
              <p:cNvSpPr>
                <a:spLocks noChangeArrowheads="1"/>
              </p:cNvSpPr>
              <p:nvPr/>
            </p:nvSpPr>
            <p:spPr bwMode="gray">
              <a:xfrm>
                <a:off x="4297" y="1918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>
                  <a:defRPr/>
                </a:pPr>
                <a:r>
                  <a:rPr lang="ru-RU" sz="66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</a:rPr>
                  <a:t>2</a:t>
                </a:r>
              </a:p>
            </p:txBody>
          </p:sp>
        </p:grpSp>
      </p:grpSp>
      <p:grpSp>
        <p:nvGrpSpPr>
          <p:cNvPr id="39939" name="Group 40"/>
          <p:cNvGrpSpPr>
            <a:grpSpLocks/>
          </p:cNvGrpSpPr>
          <p:nvPr/>
        </p:nvGrpSpPr>
        <p:grpSpPr bwMode="auto">
          <a:xfrm rot="-5400000">
            <a:off x="1277144" y="4585494"/>
            <a:ext cx="1638300" cy="1620838"/>
            <a:chOff x="884" y="2523"/>
            <a:chExt cx="862" cy="862"/>
          </a:xfrm>
        </p:grpSpPr>
        <p:sp>
          <p:nvSpPr>
            <p:cNvPr id="39946" name="Oval 41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00CC66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39947" name="Oval 42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9948" name="Oval 43"/>
            <p:cNvSpPr>
              <a:spLocks noChangeArrowheads="1"/>
            </p:cNvSpPr>
            <p:nvPr/>
          </p:nvSpPr>
          <p:spPr bwMode="gray"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6E37"/>
                </a:gs>
                <a:gs pos="50000">
                  <a:srgbClr val="00CC66"/>
                </a:gs>
                <a:gs pos="100000">
                  <a:srgbClr val="006E37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9949" name="Oval 44"/>
            <p:cNvSpPr>
              <a:spLocks noChangeArrowheads="1"/>
            </p:cNvSpPr>
            <p:nvPr/>
          </p:nvSpPr>
          <p:spPr bwMode="gray"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8241"/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9950" name="Oval 45"/>
            <p:cNvSpPr>
              <a:spLocks noChangeArrowheads="1"/>
            </p:cNvSpPr>
            <p:nvPr/>
          </p:nvSpPr>
          <p:spPr bwMode="gray"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39951" name="Oval 46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39952" name="Oval 47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39953" name="Oval 48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5" name="Oval 49"/>
            <p:cNvSpPr>
              <a:spLocks noChangeArrowheads="1"/>
            </p:cNvSpPr>
            <p:nvPr/>
          </p:nvSpPr>
          <p:spPr bwMode="gray">
            <a:xfrm>
              <a:off x="1052" y="2719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>
                <a:defRPr/>
              </a:pPr>
              <a:r>
                <a:rPr lang="ru-RU" sz="6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</a:rPr>
                <a:t>1</a:t>
              </a:r>
            </a:p>
          </p:txBody>
        </p:sp>
      </p:grpSp>
      <p:sp>
        <p:nvSpPr>
          <p:cNvPr id="26" name="Line 50"/>
          <p:cNvSpPr>
            <a:spLocks noChangeShapeType="1"/>
          </p:cNvSpPr>
          <p:nvPr/>
        </p:nvSpPr>
        <p:spPr bwMode="ltGray">
          <a:xfrm>
            <a:off x="2214563" y="3505200"/>
            <a:ext cx="0" cy="104457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sp>
        <p:nvSpPr>
          <p:cNvPr id="39941" name="AutoShape 13"/>
          <p:cNvSpPr>
            <a:spLocks noChangeArrowheads="1"/>
          </p:cNvSpPr>
          <p:nvPr/>
        </p:nvSpPr>
        <p:spPr bwMode="gray">
          <a:xfrm>
            <a:off x="5786438" y="2719388"/>
            <a:ext cx="2849562" cy="74295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004D00"/>
                </a:solidFill>
              </a:rPr>
              <a:t>2 вариант</a:t>
            </a:r>
          </a:p>
        </p:txBody>
      </p:sp>
      <p:sp>
        <p:nvSpPr>
          <p:cNvPr id="52" name="AutoShape 3"/>
          <p:cNvSpPr>
            <a:spLocks noChangeArrowheads="1"/>
          </p:cNvSpPr>
          <p:nvPr/>
        </p:nvSpPr>
        <p:spPr bwMode="gray">
          <a:xfrm>
            <a:off x="785813" y="2719388"/>
            <a:ext cx="2849562" cy="74295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1 вариант</a:t>
            </a:r>
          </a:p>
        </p:txBody>
      </p:sp>
      <p:sp>
        <p:nvSpPr>
          <p:cNvPr id="53" name="Line 50"/>
          <p:cNvSpPr>
            <a:spLocks noChangeShapeType="1"/>
          </p:cNvSpPr>
          <p:nvPr/>
        </p:nvSpPr>
        <p:spPr bwMode="ltGray">
          <a:xfrm>
            <a:off x="7143750" y="3505200"/>
            <a:ext cx="0" cy="104457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>
              <a:defRPr/>
            </a:pPr>
            <a:endParaRPr lang="ru-RU"/>
          </a:p>
        </p:txBody>
      </p:sp>
      <p:sp>
        <p:nvSpPr>
          <p:cNvPr id="39944" name="Freeform 3"/>
          <p:cNvSpPr>
            <a:spLocks/>
          </p:cNvSpPr>
          <p:nvPr/>
        </p:nvSpPr>
        <p:spPr bwMode="gray">
          <a:xfrm>
            <a:off x="5357813" y="1357313"/>
            <a:ext cx="1900237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5" name="Freeform 5"/>
          <p:cNvSpPr>
            <a:spLocks/>
          </p:cNvSpPr>
          <p:nvPr/>
        </p:nvSpPr>
        <p:spPr bwMode="gray">
          <a:xfrm flipH="1">
            <a:off x="2000250" y="1357313"/>
            <a:ext cx="1900238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9"/>
          <p:cNvSpPr>
            <a:spLocks noChangeArrowheads="1"/>
          </p:cNvSpPr>
          <p:nvPr/>
        </p:nvSpPr>
        <p:spPr bwMode="ltGray">
          <a:xfrm>
            <a:off x="714375" y="1785938"/>
            <a:ext cx="7786688" cy="2643187"/>
          </a:xfrm>
          <a:prstGeom prst="roundRect">
            <a:avLst>
              <a:gd name="adj" fmla="val 17509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434" name="Group 10"/>
          <p:cNvGrpSpPr>
            <a:grpSpLocks/>
          </p:cNvGrpSpPr>
          <p:nvPr/>
        </p:nvGrpSpPr>
        <p:grpSpPr bwMode="auto">
          <a:xfrm>
            <a:off x="733425" y="1868488"/>
            <a:ext cx="7758113" cy="2444750"/>
            <a:chOff x="744" y="1407"/>
            <a:chExt cx="3988" cy="444"/>
          </a:xfrm>
        </p:grpSpPr>
        <p:sp>
          <p:nvSpPr>
            <p:cNvPr id="6155" name="AutoShape 11"/>
            <p:cNvSpPr>
              <a:spLocks noChangeArrowheads="1"/>
            </p:cNvSpPr>
            <p:nvPr/>
          </p:nvSpPr>
          <p:spPr bwMode="ltGray">
            <a:xfrm>
              <a:off x="744" y="1736"/>
              <a:ext cx="3988" cy="1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6" name="AutoShape 12"/>
            <p:cNvSpPr>
              <a:spLocks noChangeArrowheads="1"/>
            </p:cNvSpPr>
            <p:nvPr/>
          </p:nvSpPr>
          <p:spPr bwMode="ltGray">
            <a:xfrm>
              <a:off x="744" y="1407"/>
              <a:ext cx="3988" cy="1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69" name="Text Box 25"/>
          <p:cNvSpPr txBox="1">
            <a:spLocks noChangeArrowheads="1"/>
          </p:cNvSpPr>
          <p:nvPr/>
        </p:nvSpPr>
        <p:spPr bwMode="black">
          <a:xfrm>
            <a:off x="785786" y="1928802"/>
            <a:ext cx="7643866" cy="2123658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defRPr/>
            </a:pPr>
            <a:r>
              <a:rPr lang="ru-RU" sz="44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  Дайте мне точку опоры,</a:t>
            </a:r>
            <a:r>
              <a:rPr lang="en-US" sz="44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pPr marL="457200" indent="-457200">
              <a:spcBef>
                <a:spcPts val="0"/>
              </a:spcBef>
              <a:buClr>
                <a:schemeClr val="tx1"/>
              </a:buClr>
              <a:defRPr/>
            </a:pPr>
            <a:r>
              <a:rPr lang="ru-RU" sz="44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  и я переверну мир.</a:t>
            </a:r>
            <a:br>
              <a:rPr lang="ru-RU" sz="44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4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                           Архимед</a:t>
            </a:r>
            <a:endParaRPr lang="en-US" sz="4400" b="1" dirty="0">
              <a:ln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1428750" y="928688"/>
            <a:ext cx="600075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hlinkClick r:id="rId2" action="ppaction://hlinkfile"/>
              </a:rPr>
              <a:t>Физкультминутка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500034" y="428604"/>
            <a:ext cx="8229600" cy="995354"/>
          </a:xfrm>
          <a:prstGeom prst="roundRect">
            <a:avLst/>
          </a:prstGeom>
          <a:gradFill>
            <a:gsLst>
              <a:gs pos="0">
                <a:srgbClr val="FFFF99"/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chemeClr val="bg2">
                  <a:alpha val="69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40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ТАЙНА ЗВЕЗДНОГО НЕБА</a:t>
            </a:r>
          </a:p>
        </p:txBody>
      </p:sp>
      <p:sp>
        <p:nvSpPr>
          <p:cNvPr id="6" name="Заголовок 6"/>
          <p:cNvSpPr txBox="1">
            <a:spLocks/>
          </p:cNvSpPr>
          <p:nvPr/>
        </p:nvSpPr>
        <p:spPr>
          <a:xfrm>
            <a:off x="1214414" y="1714488"/>
            <a:ext cx="6929486" cy="4929222"/>
          </a:xfrm>
          <a:prstGeom prst="roundRect">
            <a:avLst/>
          </a:prstGeom>
          <a:gradFill>
            <a:gsLst>
              <a:gs pos="0">
                <a:srgbClr val="FFFF99"/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chemeClr val="bg2">
                  <a:alpha val="69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4000" b="1" dirty="0">
              <a:ln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857364"/>
            <a:ext cx="6500858" cy="4643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50" y="714375"/>
            <a:ext cx="8643938" cy="1304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Отметьте точки на координатной плоскости и последовательно соедините.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428868"/>
            <a:ext cx="8501122" cy="313932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>
              <a:lnSpc>
                <a:spcPct val="150000"/>
              </a:lnSpc>
              <a:defRPr/>
            </a:pPr>
            <a:r>
              <a:rPr lang="ru-RU" sz="4400" b="1" dirty="0"/>
              <a:t>(7;</a:t>
            </a:r>
            <a:r>
              <a:rPr lang="en-US" sz="4400" b="1" dirty="0"/>
              <a:t> </a:t>
            </a:r>
            <a:r>
              <a:rPr lang="ru-RU" sz="4400" b="1" dirty="0"/>
              <a:t>2), (3;</a:t>
            </a:r>
            <a:r>
              <a:rPr lang="en-US" sz="4400" b="1" dirty="0"/>
              <a:t> </a:t>
            </a:r>
            <a:r>
              <a:rPr lang="ru-RU" sz="4400" b="1" dirty="0"/>
              <a:t>-1), (4,5;</a:t>
            </a:r>
            <a:r>
              <a:rPr lang="en-US" sz="4400" b="1" dirty="0"/>
              <a:t> </a:t>
            </a:r>
            <a:r>
              <a:rPr lang="ru-RU" sz="4400" b="1" dirty="0"/>
              <a:t>-5,5), (</a:t>
            </a:r>
            <a:r>
              <a:rPr lang="en-US" sz="4400" b="1" dirty="0"/>
              <a:t>0</a:t>
            </a:r>
            <a:r>
              <a:rPr lang="ru-RU" sz="4400" b="1" dirty="0"/>
              <a:t>;</a:t>
            </a:r>
            <a:r>
              <a:rPr lang="en-US" sz="4400" b="1" dirty="0"/>
              <a:t> -3</a:t>
            </a:r>
            <a:r>
              <a:rPr lang="ru-RU" sz="4400" b="1" dirty="0"/>
              <a:t>),</a:t>
            </a:r>
          </a:p>
          <a:p>
            <a:pPr>
              <a:lnSpc>
                <a:spcPct val="150000"/>
              </a:lnSpc>
              <a:defRPr/>
            </a:pPr>
            <a:r>
              <a:rPr lang="ru-RU" sz="4400" b="1" dirty="0"/>
              <a:t>(-4,5;</a:t>
            </a:r>
            <a:r>
              <a:rPr lang="en-US" sz="4400" b="1" dirty="0"/>
              <a:t> </a:t>
            </a:r>
            <a:r>
              <a:rPr lang="ru-RU" sz="4400" b="1" dirty="0"/>
              <a:t>-5,5), (-3;</a:t>
            </a:r>
            <a:r>
              <a:rPr lang="en-US" sz="4400" b="1" dirty="0"/>
              <a:t> </a:t>
            </a:r>
            <a:r>
              <a:rPr lang="ru-RU" sz="4400" b="1" dirty="0"/>
              <a:t>-1), (-7;</a:t>
            </a:r>
            <a:r>
              <a:rPr lang="en-US" sz="4400" b="1" dirty="0"/>
              <a:t> </a:t>
            </a:r>
            <a:r>
              <a:rPr lang="ru-RU" sz="4400" b="1" dirty="0"/>
              <a:t>2),</a:t>
            </a:r>
          </a:p>
          <a:p>
            <a:pPr>
              <a:lnSpc>
                <a:spcPct val="150000"/>
              </a:lnSpc>
              <a:defRPr/>
            </a:pPr>
            <a:r>
              <a:rPr lang="ru-RU" sz="4400" b="1" dirty="0"/>
              <a:t>(-2;</a:t>
            </a:r>
            <a:r>
              <a:rPr lang="en-US" sz="4400" b="1" dirty="0"/>
              <a:t> </a:t>
            </a:r>
            <a:r>
              <a:rPr lang="ru-RU" sz="4400" b="1" dirty="0"/>
              <a:t>2), (0;</a:t>
            </a:r>
            <a:r>
              <a:rPr lang="en-US" sz="4400" b="1" dirty="0"/>
              <a:t> </a:t>
            </a:r>
            <a:r>
              <a:rPr lang="ru-RU" sz="4400" b="1" dirty="0"/>
              <a:t>7), (2;</a:t>
            </a:r>
            <a:r>
              <a:rPr lang="en-US" sz="4400" b="1" dirty="0"/>
              <a:t> </a:t>
            </a:r>
            <a:r>
              <a:rPr lang="ru-RU" sz="4400" b="1" dirty="0"/>
              <a:t>2), (7;</a:t>
            </a:r>
            <a:r>
              <a:rPr lang="en-US" sz="4400" b="1" dirty="0"/>
              <a:t> </a:t>
            </a:r>
            <a:r>
              <a:rPr lang="ru-RU" sz="4400" b="1" dirty="0"/>
              <a:t>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/>
          <a:srcRect l="10506" t="1945" r="778" b="17509"/>
          <a:stretch>
            <a:fillRect/>
          </a:stretch>
        </p:blipFill>
        <p:spPr bwMode="auto">
          <a:xfrm>
            <a:off x="428625" y="1214438"/>
            <a:ext cx="542925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186363" cy="746125"/>
          </a:xfrm>
        </p:spPr>
        <p:txBody>
          <a:bodyPr/>
          <a:lstStyle/>
          <a:p>
            <a:pPr algn="ctr" eaLnBrk="1" hangingPunct="1"/>
            <a:r>
              <a:rPr lang="ru-RU" sz="4000" smtClean="0">
                <a:latin typeface="Arial Black" pitchFamily="34" charset="0"/>
              </a:rPr>
              <a:t>Проверьте</a:t>
            </a:r>
          </a:p>
        </p:txBody>
      </p:sp>
      <p:grpSp>
        <p:nvGrpSpPr>
          <p:cNvPr id="44035" name="Группа 4"/>
          <p:cNvGrpSpPr>
            <a:grpSpLocks/>
          </p:cNvGrpSpPr>
          <p:nvPr/>
        </p:nvGrpSpPr>
        <p:grpSpPr bwMode="auto">
          <a:xfrm>
            <a:off x="2214563" y="3500438"/>
            <a:ext cx="168275" cy="168275"/>
            <a:chOff x="2552891" y="2128570"/>
            <a:chExt cx="168275" cy="168275"/>
          </a:xfrm>
        </p:grpSpPr>
        <p:sp>
          <p:nvSpPr>
            <p:cNvPr id="6" name="Oval 25"/>
            <p:cNvSpPr>
              <a:spLocks noChangeArrowheads="1"/>
            </p:cNvSpPr>
            <p:nvPr/>
          </p:nvSpPr>
          <p:spPr bwMode="gray">
            <a:xfrm>
              <a:off x="2552891" y="2128570"/>
              <a:ext cx="168275" cy="168275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44065" name="Oval 26"/>
            <p:cNvSpPr>
              <a:spLocks noChangeArrowheads="1"/>
            </p:cNvSpPr>
            <p:nvPr/>
          </p:nvSpPr>
          <p:spPr bwMode="gray">
            <a:xfrm>
              <a:off x="2566379" y="2142700"/>
              <a:ext cx="140015" cy="1400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036" name="Группа 7"/>
          <p:cNvGrpSpPr>
            <a:grpSpLocks/>
          </p:cNvGrpSpPr>
          <p:nvPr/>
        </p:nvGrpSpPr>
        <p:grpSpPr bwMode="auto">
          <a:xfrm>
            <a:off x="2760663" y="2117725"/>
            <a:ext cx="168275" cy="168275"/>
            <a:chOff x="2552891" y="2128570"/>
            <a:chExt cx="168275" cy="168275"/>
          </a:xfrm>
        </p:grpSpPr>
        <p:sp>
          <p:nvSpPr>
            <p:cNvPr id="9" name="Oval 25"/>
            <p:cNvSpPr>
              <a:spLocks noChangeArrowheads="1"/>
            </p:cNvSpPr>
            <p:nvPr/>
          </p:nvSpPr>
          <p:spPr bwMode="gray">
            <a:xfrm>
              <a:off x="2552891" y="2128570"/>
              <a:ext cx="168275" cy="168275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44063" name="Oval 26"/>
            <p:cNvSpPr>
              <a:spLocks noChangeArrowheads="1"/>
            </p:cNvSpPr>
            <p:nvPr/>
          </p:nvSpPr>
          <p:spPr bwMode="gray">
            <a:xfrm>
              <a:off x="2566379" y="2142700"/>
              <a:ext cx="140015" cy="1400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037" name="Группа 10"/>
          <p:cNvGrpSpPr>
            <a:grpSpLocks/>
          </p:cNvGrpSpPr>
          <p:nvPr/>
        </p:nvGrpSpPr>
        <p:grpSpPr bwMode="auto">
          <a:xfrm>
            <a:off x="3286125" y="3500438"/>
            <a:ext cx="168275" cy="168275"/>
            <a:chOff x="2552891" y="2128570"/>
            <a:chExt cx="168275" cy="168275"/>
          </a:xfrm>
        </p:grpSpPr>
        <p:sp>
          <p:nvSpPr>
            <p:cNvPr id="12" name="Oval 25"/>
            <p:cNvSpPr>
              <a:spLocks noChangeArrowheads="1"/>
            </p:cNvSpPr>
            <p:nvPr/>
          </p:nvSpPr>
          <p:spPr bwMode="gray">
            <a:xfrm>
              <a:off x="2552891" y="2128570"/>
              <a:ext cx="168275" cy="168275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44061" name="Oval 26"/>
            <p:cNvSpPr>
              <a:spLocks noChangeArrowheads="1"/>
            </p:cNvSpPr>
            <p:nvPr/>
          </p:nvSpPr>
          <p:spPr bwMode="gray">
            <a:xfrm>
              <a:off x="2566379" y="2142700"/>
              <a:ext cx="140015" cy="1400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038" name="Группа 13"/>
          <p:cNvGrpSpPr>
            <a:grpSpLocks noChangeAspect="1"/>
          </p:cNvGrpSpPr>
          <p:nvPr/>
        </p:nvGrpSpPr>
        <p:grpSpPr bwMode="auto">
          <a:xfrm>
            <a:off x="4643438" y="3429000"/>
            <a:ext cx="252412" cy="252413"/>
            <a:chOff x="2552891" y="2128570"/>
            <a:chExt cx="168275" cy="168275"/>
          </a:xfrm>
        </p:grpSpPr>
        <p:sp>
          <p:nvSpPr>
            <p:cNvPr id="15" name="Oval 25"/>
            <p:cNvSpPr>
              <a:spLocks noChangeArrowheads="1"/>
            </p:cNvSpPr>
            <p:nvPr/>
          </p:nvSpPr>
          <p:spPr bwMode="gray">
            <a:xfrm>
              <a:off x="2552891" y="2128570"/>
              <a:ext cx="168275" cy="168275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44059" name="Oval 26"/>
            <p:cNvSpPr>
              <a:spLocks noChangeArrowheads="1"/>
            </p:cNvSpPr>
            <p:nvPr/>
          </p:nvSpPr>
          <p:spPr bwMode="gray">
            <a:xfrm>
              <a:off x="2566379" y="2142700"/>
              <a:ext cx="140015" cy="1400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039" name="Группа 16"/>
          <p:cNvGrpSpPr>
            <a:grpSpLocks/>
          </p:cNvGrpSpPr>
          <p:nvPr/>
        </p:nvGrpSpPr>
        <p:grpSpPr bwMode="auto">
          <a:xfrm>
            <a:off x="3571875" y="4332288"/>
            <a:ext cx="168275" cy="168275"/>
            <a:chOff x="2552891" y="2128570"/>
            <a:chExt cx="168275" cy="168275"/>
          </a:xfrm>
        </p:grpSpPr>
        <p:sp>
          <p:nvSpPr>
            <p:cNvPr id="18" name="Oval 25"/>
            <p:cNvSpPr>
              <a:spLocks noChangeArrowheads="1"/>
            </p:cNvSpPr>
            <p:nvPr/>
          </p:nvSpPr>
          <p:spPr bwMode="gray">
            <a:xfrm>
              <a:off x="2552891" y="2128570"/>
              <a:ext cx="168275" cy="168275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44057" name="Oval 26"/>
            <p:cNvSpPr>
              <a:spLocks noChangeArrowheads="1"/>
            </p:cNvSpPr>
            <p:nvPr/>
          </p:nvSpPr>
          <p:spPr bwMode="gray">
            <a:xfrm>
              <a:off x="2566379" y="2142700"/>
              <a:ext cx="140015" cy="1400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040" name="Группа 19"/>
          <p:cNvGrpSpPr>
            <a:grpSpLocks/>
          </p:cNvGrpSpPr>
          <p:nvPr/>
        </p:nvGrpSpPr>
        <p:grpSpPr bwMode="auto">
          <a:xfrm>
            <a:off x="4000500" y="5546725"/>
            <a:ext cx="168275" cy="168275"/>
            <a:chOff x="2552891" y="2128570"/>
            <a:chExt cx="168275" cy="168275"/>
          </a:xfrm>
        </p:grpSpPr>
        <p:sp>
          <p:nvSpPr>
            <p:cNvPr id="21" name="Oval 25"/>
            <p:cNvSpPr>
              <a:spLocks noChangeArrowheads="1"/>
            </p:cNvSpPr>
            <p:nvPr/>
          </p:nvSpPr>
          <p:spPr bwMode="gray">
            <a:xfrm>
              <a:off x="2552891" y="2128570"/>
              <a:ext cx="168275" cy="168275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44055" name="Oval 26"/>
            <p:cNvSpPr>
              <a:spLocks noChangeArrowheads="1"/>
            </p:cNvSpPr>
            <p:nvPr/>
          </p:nvSpPr>
          <p:spPr bwMode="gray">
            <a:xfrm>
              <a:off x="2566379" y="2142700"/>
              <a:ext cx="140015" cy="1400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041" name="Группа 22"/>
          <p:cNvGrpSpPr>
            <a:grpSpLocks/>
          </p:cNvGrpSpPr>
          <p:nvPr/>
        </p:nvGrpSpPr>
        <p:grpSpPr bwMode="auto">
          <a:xfrm>
            <a:off x="2760663" y="4903788"/>
            <a:ext cx="168275" cy="168275"/>
            <a:chOff x="2552891" y="2128570"/>
            <a:chExt cx="168275" cy="168275"/>
          </a:xfrm>
        </p:grpSpPr>
        <p:sp>
          <p:nvSpPr>
            <p:cNvPr id="24" name="Oval 25"/>
            <p:cNvSpPr>
              <a:spLocks noChangeArrowheads="1"/>
            </p:cNvSpPr>
            <p:nvPr/>
          </p:nvSpPr>
          <p:spPr bwMode="gray">
            <a:xfrm>
              <a:off x="2552891" y="2128570"/>
              <a:ext cx="168275" cy="168275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44053" name="Oval 26"/>
            <p:cNvSpPr>
              <a:spLocks noChangeArrowheads="1"/>
            </p:cNvSpPr>
            <p:nvPr/>
          </p:nvSpPr>
          <p:spPr bwMode="gray">
            <a:xfrm>
              <a:off x="2566379" y="2142700"/>
              <a:ext cx="140015" cy="1400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042" name="Группа 25"/>
          <p:cNvGrpSpPr>
            <a:grpSpLocks/>
          </p:cNvGrpSpPr>
          <p:nvPr/>
        </p:nvGrpSpPr>
        <p:grpSpPr bwMode="auto">
          <a:xfrm>
            <a:off x="1474788" y="5572125"/>
            <a:ext cx="168275" cy="168275"/>
            <a:chOff x="2552891" y="2128570"/>
            <a:chExt cx="168275" cy="168275"/>
          </a:xfrm>
        </p:grpSpPr>
        <p:sp>
          <p:nvSpPr>
            <p:cNvPr id="27" name="Oval 25"/>
            <p:cNvSpPr>
              <a:spLocks noChangeArrowheads="1"/>
            </p:cNvSpPr>
            <p:nvPr/>
          </p:nvSpPr>
          <p:spPr bwMode="gray">
            <a:xfrm>
              <a:off x="2552891" y="2128570"/>
              <a:ext cx="168275" cy="168275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44051" name="Oval 26"/>
            <p:cNvSpPr>
              <a:spLocks noChangeArrowheads="1"/>
            </p:cNvSpPr>
            <p:nvPr/>
          </p:nvSpPr>
          <p:spPr bwMode="gray">
            <a:xfrm>
              <a:off x="2566379" y="2142700"/>
              <a:ext cx="140015" cy="1400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043" name="Группа 28"/>
          <p:cNvGrpSpPr>
            <a:grpSpLocks/>
          </p:cNvGrpSpPr>
          <p:nvPr/>
        </p:nvGrpSpPr>
        <p:grpSpPr bwMode="auto">
          <a:xfrm>
            <a:off x="1903413" y="4357688"/>
            <a:ext cx="168275" cy="168275"/>
            <a:chOff x="2552891" y="2128570"/>
            <a:chExt cx="168275" cy="168275"/>
          </a:xfrm>
        </p:grpSpPr>
        <p:sp>
          <p:nvSpPr>
            <p:cNvPr id="30" name="Oval 25"/>
            <p:cNvSpPr>
              <a:spLocks noChangeArrowheads="1"/>
            </p:cNvSpPr>
            <p:nvPr/>
          </p:nvSpPr>
          <p:spPr bwMode="gray">
            <a:xfrm>
              <a:off x="2552891" y="2128570"/>
              <a:ext cx="168275" cy="168275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44049" name="Oval 26"/>
            <p:cNvSpPr>
              <a:spLocks noChangeArrowheads="1"/>
            </p:cNvSpPr>
            <p:nvPr/>
          </p:nvSpPr>
          <p:spPr bwMode="gray">
            <a:xfrm>
              <a:off x="2566379" y="2142700"/>
              <a:ext cx="140015" cy="1400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044" name="Группа 31"/>
          <p:cNvGrpSpPr>
            <a:grpSpLocks/>
          </p:cNvGrpSpPr>
          <p:nvPr/>
        </p:nvGrpSpPr>
        <p:grpSpPr bwMode="auto">
          <a:xfrm>
            <a:off x="831850" y="3475038"/>
            <a:ext cx="168275" cy="168275"/>
            <a:chOff x="2552891" y="2128570"/>
            <a:chExt cx="168275" cy="168275"/>
          </a:xfrm>
        </p:grpSpPr>
        <p:sp>
          <p:nvSpPr>
            <p:cNvPr id="33" name="Oval 25"/>
            <p:cNvSpPr>
              <a:spLocks noChangeArrowheads="1"/>
            </p:cNvSpPr>
            <p:nvPr/>
          </p:nvSpPr>
          <p:spPr bwMode="gray">
            <a:xfrm>
              <a:off x="2552891" y="2128570"/>
              <a:ext cx="168275" cy="168275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44047" name="Oval 26"/>
            <p:cNvSpPr>
              <a:spLocks noChangeArrowheads="1"/>
            </p:cNvSpPr>
            <p:nvPr/>
          </p:nvSpPr>
          <p:spPr bwMode="gray">
            <a:xfrm>
              <a:off x="2566379" y="2142700"/>
              <a:ext cx="140015" cy="14001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6286480" y="571480"/>
            <a:ext cx="2428924" cy="600888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>
              <a:lnSpc>
                <a:spcPct val="110000"/>
              </a:lnSpc>
              <a:defRPr/>
            </a:pPr>
            <a:r>
              <a:rPr lang="ru-RU" sz="3200" b="1" dirty="0"/>
              <a:t>(7;</a:t>
            </a:r>
            <a:r>
              <a:rPr lang="en-US" sz="3200" b="1" dirty="0"/>
              <a:t> </a:t>
            </a:r>
            <a:r>
              <a:rPr lang="ru-RU" sz="3200" b="1" dirty="0"/>
              <a:t>2), </a:t>
            </a:r>
            <a:endParaRPr lang="en-US" sz="3200" b="1" dirty="0"/>
          </a:p>
          <a:p>
            <a:pPr>
              <a:lnSpc>
                <a:spcPct val="110000"/>
              </a:lnSpc>
              <a:defRPr/>
            </a:pPr>
            <a:r>
              <a:rPr lang="ru-RU" sz="3200" b="1" dirty="0"/>
              <a:t>(3;</a:t>
            </a:r>
            <a:r>
              <a:rPr lang="en-US" sz="3200" b="1" dirty="0"/>
              <a:t> </a:t>
            </a:r>
            <a:r>
              <a:rPr lang="ru-RU" sz="3200" b="1" dirty="0"/>
              <a:t>-1), </a:t>
            </a:r>
            <a:endParaRPr lang="en-US" sz="3200" b="1" dirty="0"/>
          </a:p>
          <a:p>
            <a:pPr>
              <a:lnSpc>
                <a:spcPct val="110000"/>
              </a:lnSpc>
              <a:defRPr/>
            </a:pPr>
            <a:r>
              <a:rPr lang="ru-RU" sz="3200" b="1" dirty="0"/>
              <a:t>(4,5;</a:t>
            </a:r>
            <a:r>
              <a:rPr lang="en-US" sz="3200" b="1" dirty="0"/>
              <a:t> </a:t>
            </a:r>
            <a:r>
              <a:rPr lang="ru-RU" sz="3200" b="1" dirty="0"/>
              <a:t>-5,5), </a:t>
            </a:r>
            <a:endParaRPr lang="en-US" sz="3200" b="1" dirty="0"/>
          </a:p>
          <a:p>
            <a:pPr>
              <a:lnSpc>
                <a:spcPct val="110000"/>
              </a:lnSpc>
              <a:defRPr/>
            </a:pPr>
            <a:r>
              <a:rPr lang="ru-RU" sz="3200" b="1" dirty="0"/>
              <a:t>(</a:t>
            </a:r>
            <a:r>
              <a:rPr lang="en-US" sz="3200" b="1" dirty="0"/>
              <a:t>0</a:t>
            </a:r>
            <a:r>
              <a:rPr lang="ru-RU" sz="3200" b="1" dirty="0"/>
              <a:t>;</a:t>
            </a:r>
            <a:r>
              <a:rPr lang="en-US" sz="3200" b="1" dirty="0"/>
              <a:t> -3</a:t>
            </a:r>
            <a:r>
              <a:rPr lang="ru-RU" sz="3200" b="1" dirty="0"/>
              <a:t>),</a:t>
            </a:r>
          </a:p>
          <a:p>
            <a:pPr>
              <a:lnSpc>
                <a:spcPct val="110000"/>
              </a:lnSpc>
              <a:defRPr/>
            </a:pPr>
            <a:r>
              <a:rPr lang="ru-RU" sz="3200" b="1" dirty="0"/>
              <a:t>(-4,5;</a:t>
            </a:r>
            <a:r>
              <a:rPr lang="en-US" sz="3200" b="1" dirty="0"/>
              <a:t> </a:t>
            </a:r>
            <a:r>
              <a:rPr lang="ru-RU" sz="3200" b="1" dirty="0"/>
              <a:t>-5,5), </a:t>
            </a:r>
            <a:endParaRPr lang="en-US" sz="3200" b="1" dirty="0"/>
          </a:p>
          <a:p>
            <a:pPr>
              <a:lnSpc>
                <a:spcPct val="110000"/>
              </a:lnSpc>
              <a:defRPr/>
            </a:pPr>
            <a:r>
              <a:rPr lang="ru-RU" sz="3200" b="1" dirty="0"/>
              <a:t>(-3;</a:t>
            </a:r>
            <a:r>
              <a:rPr lang="en-US" sz="3200" b="1" dirty="0"/>
              <a:t> </a:t>
            </a:r>
            <a:r>
              <a:rPr lang="ru-RU" sz="3200" b="1" dirty="0"/>
              <a:t>-1), </a:t>
            </a:r>
            <a:endParaRPr lang="en-US" sz="3200" b="1" dirty="0"/>
          </a:p>
          <a:p>
            <a:pPr>
              <a:lnSpc>
                <a:spcPct val="110000"/>
              </a:lnSpc>
              <a:defRPr/>
            </a:pPr>
            <a:r>
              <a:rPr lang="ru-RU" sz="3200" b="1" dirty="0"/>
              <a:t>(-7;</a:t>
            </a:r>
            <a:r>
              <a:rPr lang="en-US" sz="3200" b="1" dirty="0"/>
              <a:t> </a:t>
            </a:r>
            <a:r>
              <a:rPr lang="ru-RU" sz="3200" b="1" dirty="0"/>
              <a:t>2),</a:t>
            </a:r>
          </a:p>
          <a:p>
            <a:pPr>
              <a:lnSpc>
                <a:spcPct val="110000"/>
              </a:lnSpc>
              <a:defRPr/>
            </a:pPr>
            <a:r>
              <a:rPr lang="ru-RU" sz="3200" b="1" dirty="0"/>
              <a:t>(-2;</a:t>
            </a:r>
            <a:r>
              <a:rPr lang="en-US" sz="3200" b="1" dirty="0"/>
              <a:t> </a:t>
            </a:r>
            <a:r>
              <a:rPr lang="ru-RU" sz="3200" b="1" dirty="0"/>
              <a:t>2), </a:t>
            </a:r>
            <a:endParaRPr lang="en-US" sz="3200" b="1" dirty="0"/>
          </a:p>
          <a:p>
            <a:pPr>
              <a:lnSpc>
                <a:spcPct val="110000"/>
              </a:lnSpc>
              <a:defRPr/>
            </a:pPr>
            <a:r>
              <a:rPr lang="ru-RU" sz="3200" b="1" dirty="0"/>
              <a:t>(0;</a:t>
            </a:r>
            <a:r>
              <a:rPr lang="en-US" sz="3200" b="1" dirty="0"/>
              <a:t> </a:t>
            </a:r>
            <a:r>
              <a:rPr lang="ru-RU" sz="3200" b="1" dirty="0"/>
              <a:t>7), </a:t>
            </a:r>
            <a:endParaRPr lang="en-US" sz="3200" b="1" dirty="0"/>
          </a:p>
          <a:p>
            <a:pPr>
              <a:lnSpc>
                <a:spcPct val="110000"/>
              </a:lnSpc>
              <a:defRPr/>
            </a:pPr>
            <a:r>
              <a:rPr lang="ru-RU" sz="3200" b="1" dirty="0"/>
              <a:t>(2;</a:t>
            </a:r>
            <a:r>
              <a:rPr lang="en-US" sz="3200" b="1" dirty="0"/>
              <a:t> </a:t>
            </a:r>
            <a:r>
              <a:rPr lang="ru-RU" sz="3200" b="1" dirty="0"/>
              <a:t>2), </a:t>
            </a:r>
            <a:endParaRPr lang="en-US" sz="3200" b="1" dirty="0"/>
          </a:p>
          <a:p>
            <a:pPr>
              <a:lnSpc>
                <a:spcPct val="110000"/>
              </a:lnSpc>
              <a:defRPr/>
            </a:pPr>
            <a:r>
              <a:rPr lang="ru-RU" sz="3200" b="1" dirty="0"/>
              <a:t>(7;</a:t>
            </a:r>
            <a:r>
              <a:rPr lang="en-US" sz="3200" b="1" dirty="0"/>
              <a:t> </a:t>
            </a:r>
            <a:r>
              <a:rPr lang="ru-RU" sz="3200" b="1" dirty="0"/>
              <a:t>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557242" y="1219200"/>
            <a:ext cx="8229600" cy="2281238"/>
          </a:xfrm>
          <a:prstGeom prst="roundRect">
            <a:avLst/>
          </a:prstGeom>
          <a:gradFill>
            <a:gsLst>
              <a:gs pos="0">
                <a:srgbClr val="FFFF99"/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chemeClr val="bg2">
                  <a:alpha val="69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r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36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Открылась бездна, звезд полна,</a:t>
            </a:r>
            <a:br>
              <a:rPr lang="ru-RU" sz="36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6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Звездам числа нет, бездне – дна.</a:t>
            </a:r>
          </a:p>
          <a:p>
            <a:pPr algn="r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36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М.В. Ломоносов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 Black" pitchFamily="34" charset="0"/>
              </a:rPr>
              <a:t>План работы:</a:t>
            </a:r>
          </a:p>
        </p:txBody>
      </p:sp>
      <p:sp>
        <p:nvSpPr>
          <p:cNvPr id="46082" name="AutoShape 13"/>
          <p:cNvSpPr>
            <a:spLocks noChangeArrowheads="1"/>
          </p:cNvSpPr>
          <p:nvPr/>
        </p:nvSpPr>
        <p:spPr bwMode="gray">
          <a:xfrm>
            <a:off x="285750" y="1214438"/>
            <a:ext cx="8429625" cy="5521325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28"/>
          <p:cNvSpPr>
            <a:spLocks noChangeArrowheads="1"/>
          </p:cNvSpPr>
          <p:nvPr/>
        </p:nvSpPr>
        <p:spPr bwMode="gray">
          <a:xfrm>
            <a:off x="785813" y="1363663"/>
            <a:ext cx="7643812" cy="77946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 w="57150" algn="ctr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/>
              <a:t>1.    </a:t>
            </a:r>
            <a:r>
              <a:rPr lang="ru-RU" sz="2400"/>
              <a:t>Построить созвездие.</a:t>
            </a:r>
          </a:p>
        </p:txBody>
      </p:sp>
      <p:sp>
        <p:nvSpPr>
          <p:cNvPr id="11" name="AutoShape 28"/>
          <p:cNvSpPr>
            <a:spLocks noChangeArrowheads="1"/>
          </p:cNvSpPr>
          <p:nvPr/>
        </p:nvSpPr>
        <p:spPr bwMode="gray">
          <a:xfrm>
            <a:off x="785813" y="2216150"/>
            <a:ext cx="7643812" cy="79533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 w="57150" algn="ctr">
            <a:noFill/>
            <a:round/>
            <a:headEnd/>
            <a:tailEnd/>
          </a:ln>
        </p:spPr>
        <p:txBody>
          <a:bodyPr wrap="none" anchor="ctr"/>
          <a:lstStyle/>
          <a:p>
            <a:pPr marL="536575">
              <a:defRPr/>
            </a:pPr>
            <a:r>
              <a:rPr lang="ru-RU" sz="2400"/>
              <a:t>Сопоставить полученный рисунок с рисунком </a:t>
            </a:r>
            <a:br>
              <a:rPr lang="ru-RU" sz="2400"/>
            </a:br>
            <a:r>
              <a:rPr lang="ru-RU" sz="2400"/>
              <a:t>в книжке «Тайны звёздного неба».</a:t>
            </a:r>
          </a:p>
        </p:txBody>
      </p:sp>
      <p:sp>
        <p:nvSpPr>
          <p:cNvPr id="12" name="AutoShape 28"/>
          <p:cNvSpPr>
            <a:spLocks noChangeArrowheads="1"/>
          </p:cNvSpPr>
          <p:nvPr/>
        </p:nvSpPr>
        <p:spPr bwMode="gray">
          <a:xfrm>
            <a:off x="785813" y="3084513"/>
            <a:ext cx="7643812" cy="8239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 w="57150" algn="ctr">
            <a:noFill/>
            <a:round/>
            <a:headEnd/>
            <a:tailEnd/>
          </a:ln>
        </p:spPr>
        <p:txBody>
          <a:bodyPr wrap="none" anchor="ctr"/>
          <a:lstStyle/>
          <a:p>
            <a:pPr marL="879475" indent="-342900">
              <a:defRPr/>
            </a:pPr>
            <a:r>
              <a:rPr lang="ru-RU" sz="2400" dirty="0"/>
              <a:t>Проверить построение. </a:t>
            </a:r>
          </a:p>
        </p:txBody>
      </p:sp>
      <p:sp>
        <p:nvSpPr>
          <p:cNvPr id="13" name="AutoShape 28"/>
          <p:cNvSpPr>
            <a:spLocks noChangeArrowheads="1"/>
          </p:cNvSpPr>
          <p:nvPr/>
        </p:nvSpPr>
        <p:spPr bwMode="gray">
          <a:xfrm>
            <a:off x="785813" y="3981450"/>
            <a:ext cx="7643812" cy="79533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 w="57150" algn="ctr">
            <a:noFill/>
            <a:round/>
            <a:headEnd/>
            <a:tailEnd/>
          </a:ln>
        </p:spPr>
        <p:txBody>
          <a:bodyPr wrap="none" anchor="ctr"/>
          <a:lstStyle/>
          <a:p>
            <a:pPr marL="879475" indent="-342900">
              <a:defRPr/>
            </a:pPr>
            <a:r>
              <a:rPr lang="ru-RU" sz="2400" dirty="0"/>
              <a:t>Посмотреть название созвездия. </a:t>
            </a:r>
          </a:p>
        </p:txBody>
      </p:sp>
      <p:sp>
        <p:nvSpPr>
          <p:cNvPr id="14" name="AutoShape 28"/>
          <p:cNvSpPr>
            <a:spLocks noChangeArrowheads="1"/>
          </p:cNvSpPr>
          <p:nvPr/>
        </p:nvSpPr>
        <p:spPr bwMode="gray">
          <a:xfrm>
            <a:off x="785813" y="4849813"/>
            <a:ext cx="7643812" cy="8239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 w="57150" algn="ctr">
            <a:noFill/>
            <a:round/>
            <a:headEnd/>
            <a:tailEnd/>
          </a:ln>
        </p:spPr>
        <p:txBody>
          <a:bodyPr wrap="none" anchor="ctr"/>
          <a:lstStyle/>
          <a:p>
            <a:pPr marL="879475" indent="-342900">
              <a:defRPr/>
            </a:pPr>
            <a:r>
              <a:rPr lang="ru-RU" sz="2000" dirty="0"/>
              <a:t>Найти его на звёздной карте и закрасить карандашом. </a:t>
            </a:r>
          </a:p>
        </p:txBody>
      </p:sp>
      <p:sp>
        <p:nvSpPr>
          <p:cNvPr id="15" name="AutoShape 28"/>
          <p:cNvSpPr>
            <a:spLocks noChangeArrowheads="1"/>
          </p:cNvSpPr>
          <p:nvPr/>
        </p:nvSpPr>
        <p:spPr bwMode="gray">
          <a:xfrm>
            <a:off x="785813" y="5748338"/>
            <a:ext cx="7643812" cy="8239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 w="57150" algn="ctr">
            <a:noFill/>
            <a:round/>
            <a:headEnd/>
            <a:tailEnd/>
          </a:ln>
        </p:spPr>
        <p:txBody>
          <a:bodyPr wrap="none" anchor="ctr"/>
          <a:lstStyle/>
          <a:p>
            <a:pPr marL="536575">
              <a:defRPr/>
            </a:pPr>
            <a:r>
              <a:rPr lang="ru-RU" sz="2000" dirty="0"/>
              <a:t>Прочитать информацию об этом созвездии в книжке.</a:t>
            </a:r>
          </a:p>
        </p:txBody>
      </p:sp>
      <p:grpSp>
        <p:nvGrpSpPr>
          <p:cNvPr id="46089" name="Группа 19"/>
          <p:cNvGrpSpPr>
            <a:grpSpLocks/>
          </p:cNvGrpSpPr>
          <p:nvPr/>
        </p:nvGrpSpPr>
        <p:grpSpPr bwMode="auto">
          <a:xfrm>
            <a:off x="534988" y="1357313"/>
            <a:ext cx="769937" cy="766762"/>
            <a:chOff x="500034" y="1357298"/>
            <a:chExt cx="769937" cy="766763"/>
          </a:xfrm>
        </p:grpSpPr>
        <p:grpSp>
          <p:nvGrpSpPr>
            <p:cNvPr id="46115" name="Group 75"/>
            <p:cNvGrpSpPr>
              <a:grpSpLocks/>
            </p:cNvGrpSpPr>
            <p:nvPr/>
          </p:nvGrpSpPr>
          <p:grpSpPr bwMode="auto">
            <a:xfrm flipH="1">
              <a:off x="500034" y="1357298"/>
              <a:ext cx="769937" cy="766763"/>
              <a:chOff x="1596" y="1152"/>
              <a:chExt cx="518" cy="516"/>
            </a:xfrm>
          </p:grpSpPr>
          <p:sp>
            <p:nvSpPr>
              <p:cNvPr id="46117" name="Oval 76"/>
              <p:cNvSpPr>
                <a:spLocks noChangeArrowheads="1"/>
              </p:cNvSpPr>
              <p:nvPr/>
            </p:nvSpPr>
            <p:spPr bwMode="gray">
              <a:xfrm>
                <a:off x="1596" y="1154"/>
                <a:ext cx="518" cy="514"/>
              </a:xfrm>
              <a:prstGeom prst="ellipse">
                <a:avLst/>
              </a:prstGeom>
              <a:solidFill>
                <a:schemeClr val="accent2"/>
              </a:solidFill>
              <a:ln w="28575" algn="ctr">
                <a:solidFill>
                  <a:srgbClr val="F8F8F8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46118" name="Picture 77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609" y="1152"/>
                <a:ext cx="484" cy="3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9" name="TextBox 18"/>
            <p:cNvSpPr txBox="1"/>
            <p:nvPr/>
          </p:nvSpPr>
          <p:spPr>
            <a:xfrm>
              <a:off x="571472" y="1428736"/>
              <a:ext cx="646331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rial Black" pitchFamily="34" charset="0"/>
                </a:rPr>
                <a:t>1.</a:t>
              </a:r>
            </a:p>
          </p:txBody>
        </p:sp>
      </p:grpSp>
      <p:grpSp>
        <p:nvGrpSpPr>
          <p:cNvPr id="46090" name="Группа 20"/>
          <p:cNvGrpSpPr>
            <a:grpSpLocks/>
          </p:cNvGrpSpPr>
          <p:nvPr/>
        </p:nvGrpSpPr>
        <p:grpSpPr bwMode="auto">
          <a:xfrm>
            <a:off x="534988" y="2228850"/>
            <a:ext cx="769937" cy="766763"/>
            <a:chOff x="500034" y="1357298"/>
            <a:chExt cx="769937" cy="766763"/>
          </a:xfrm>
        </p:grpSpPr>
        <p:grpSp>
          <p:nvGrpSpPr>
            <p:cNvPr id="46111" name="Group 75"/>
            <p:cNvGrpSpPr>
              <a:grpSpLocks/>
            </p:cNvGrpSpPr>
            <p:nvPr/>
          </p:nvGrpSpPr>
          <p:grpSpPr bwMode="auto">
            <a:xfrm flipH="1">
              <a:off x="500034" y="1357298"/>
              <a:ext cx="769937" cy="766763"/>
              <a:chOff x="1596" y="1152"/>
              <a:chExt cx="518" cy="516"/>
            </a:xfrm>
          </p:grpSpPr>
          <p:sp>
            <p:nvSpPr>
              <p:cNvPr id="46113" name="Oval 76"/>
              <p:cNvSpPr>
                <a:spLocks noChangeArrowheads="1"/>
              </p:cNvSpPr>
              <p:nvPr/>
            </p:nvSpPr>
            <p:spPr bwMode="gray">
              <a:xfrm>
                <a:off x="1596" y="1154"/>
                <a:ext cx="518" cy="514"/>
              </a:xfrm>
              <a:prstGeom prst="ellipse">
                <a:avLst/>
              </a:prstGeom>
              <a:solidFill>
                <a:schemeClr val="accent2"/>
              </a:solidFill>
              <a:ln w="28575" algn="ctr">
                <a:solidFill>
                  <a:srgbClr val="F8F8F8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46114" name="Picture 77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609" y="1152"/>
                <a:ext cx="484" cy="3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3" name="TextBox 22"/>
            <p:cNvSpPr txBox="1"/>
            <p:nvPr/>
          </p:nvSpPr>
          <p:spPr>
            <a:xfrm>
              <a:off x="571472" y="1428736"/>
              <a:ext cx="646331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rial Black" pitchFamily="34" charset="0"/>
                </a:rPr>
                <a:t>2.</a:t>
              </a:r>
            </a:p>
          </p:txBody>
        </p:sp>
      </p:grpSp>
      <p:grpSp>
        <p:nvGrpSpPr>
          <p:cNvPr id="46091" name="Группа 25"/>
          <p:cNvGrpSpPr>
            <a:grpSpLocks/>
          </p:cNvGrpSpPr>
          <p:nvPr/>
        </p:nvGrpSpPr>
        <p:grpSpPr bwMode="auto">
          <a:xfrm>
            <a:off x="534988" y="3100388"/>
            <a:ext cx="769937" cy="766762"/>
            <a:chOff x="500034" y="1357298"/>
            <a:chExt cx="769937" cy="766763"/>
          </a:xfrm>
        </p:grpSpPr>
        <p:grpSp>
          <p:nvGrpSpPr>
            <p:cNvPr id="46107" name="Group 75"/>
            <p:cNvGrpSpPr>
              <a:grpSpLocks/>
            </p:cNvGrpSpPr>
            <p:nvPr/>
          </p:nvGrpSpPr>
          <p:grpSpPr bwMode="auto">
            <a:xfrm flipH="1">
              <a:off x="500034" y="1357298"/>
              <a:ext cx="769937" cy="766763"/>
              <a:chOff x="1596" y="1152"/>
              <a:chExt cx="518" cy="516"/>
            </a:xfrm>
          </p:grpSpPr>
          <p:sp>
            <p:nvSpPr>
              <p:cNvPr id="46109" name="Oval 76"/>
              <p:cNvSpPr>
                <a:spLocks noChangeArrowheads="1"/>
              </p:cNvSpPr>
              <p:nvPr/>
            </p:nvSpPr>
            <p:spPr bwMode="gray">
              <a:xfrm>
                <a:off x="1596" y="1154"/>
                <a:ext cx="518" cy="514"/>
              </a:xfrm>
              <a:prstGeom prst="ellipse">
                <a:avLst/>
              </a:prstGeom>
              <a:solidFill>
                <a:schemeClr val="accent2"/>
              </a:solidFill>
              <a:ln w="28575" algn="ctr">
                <a:solidFill>
                  <a:srgbClr val="F8F8F8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46110" name="Picture 77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609" y="1152"/>
                <a:ext cx="484" cy="3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8" name="TextBox 27"/>
            <p:cNvSpPr txBox="1"/>
            <p:nvPr/>
          </p:nvSpPr>
          <p:spPr>
            <a:xfrm>
              <a:off x="571472" y="1428736"/>
              <a:ext cx="646331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rial Black" pitchFamily="34" charset="0"/>
                </a:rPr>
                <a:t>3.</a:t>
              </a:r>
            </a:p>
          </p:txBody>
        </p:sp>
      </p:grpSp>
      <p:grpSp>
        <p:nvGrpSpPr>
          <p:cNvPr id="46092" name="Группа 30"/>
          <p:cNvGrpSpPr>
            <a:grpSpLocks/>
          </p:cNvGrpSpPr>
          <p:nvPr/>
        </p:nvGrpSpPr>
        <p:grpSpPr bwMode="auto">
          <a:xfrm>
            <a:off x="534988" y="3971925"/>
            <a:ext cx="769937" cy="766763"/>
            <a:chOff x="500034" y="1357298"/>
            <a:chExt cx="769937" cy="766763"/>
          </a:xfrm>
        </p:grpSpPr>
        <p:grpSp>
          <p:nvGrpSpPr>
            <p:cNvPr id="46103" name="Group 75"/>
            <p:cNvGrpSpPr>
              <a:grpSpLocks/>
            </p:cNvGrpSpPr>
            <p:nvPr/>
          </p:nvGrpSpPr>
          <p:grpSpPr bwMode="auto">
            <a:xfrm flipH="1">
              <a:off x="500034" y="1357298"/>
              <a:ext cx="769937" cy="766763"/>
              <a:chOff x="1596" y="1152"/>
              <a:chExt cx="518" cy="516"/>
            </a:xfrm>
          </p:grpSpPr>
          <p:sp>
            <p:nvSpPr>
              <p:cNvPr id="46105" name="Oval 76"/>
              <p:cNvSpPr>
                <a:spLocks noChangeArrowheads="1"/>
              </p:cNvSpPr>
              <p:nvPr/>
            </p:nvSpPr>
            <p:spPr bwMode="gray">
              <a:xfrm>
                <a:off x="1596" y="1154"/>
                <a:ext cx="518" cy="514"/>
              </a:xfrm>
              <a:prstGeom prst="ellipse">
                <a:avLst/>
              </a:prstGeom>
              <a:solidFill>
                <a:schemeClr val="accent2"/>
              </a:solidFill>
              <a:ln w="28575" algn="ctr">
                <a:solidFill>
                  <a:srgbClr val="F8F8F8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46106" name="Picture 77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609" y="1152"/>
                <a:ext cx="484" cy="3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3" name="TextBox 32"/>
            <p:cNvSpPr txBox="1"/>
            <p:nvPr/>
          </p:nvSpPr>
          <p:spPr>
            <a:xfrm>
              <a:off x="571472" y="1428736"/>
              <a:ext cx="646331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rial Black" pitchFamily="34" charset="0"/>
                </a:rPr>
                <a:t>4.</a:t>
              </a:r>
            </a:p>
          </p:txBody>
        </p:sp>
      </p:grpSp>
      <p:grpSp>
        <p:nvGrpSpPr>
          <p:cNvPr id="46093" name="Группа 35"/>
          <p:cNvGrpSpPr>
            <a:grpSpLocks/>
          </p:cNvGrpSpPr>
          <p:nvPr/>
        </p:nvGrpSpPr>
        <p:grpSpPr bwMode="auto">
          <a:xfrm>
            <a:off x="534988" y="4843463"/>
            <a:ext cx="769937" cy="766762"/>
            <a:chOff x="500034" y="1357298"/>
            <a:chExt cx="769937" cy="766763"/>
          </a:xfrm>
        </p:grpSpPr>
        <p:grpSp>
          <p:nvGrpSpPr>
            <p:cNvPr id="46099" name="Group 75"/>
            <p:cNvGrpSpPr>
              <a:grpSpLocks/>
            </p:cNvGrpSpPr>
            <p:nvPr/>
          </p:nvGrpSpPr>
          <p:grpSpPr bwMode="auto">
            <a:xfrm flipH="1">
              <a:off x="500034" y="1357298"/>
              <a:ext cx="769937" cy="766763"/>
              <a:chOff x="1596" y="1152"/>
              <a:chExt cx="518" cy="516"/>
            </a:xfrm>
          </p:grpSpPr>
          <p:sp>
            <p:nvSpPr>
              <p:cNvPr id="46101" name="Oval 76"/>
              <p:cNvSpPr>
                <a:spLocks noChangeArrowheads="1"/>
              </p:cNvSpPr>
              <p:nvPr/>
            </p:nvSpPr>
            <p:spPr bwMode="gray">
              <a:xfrm>
                <a:off x="1596" y="1154"/>
                <a:ext cx="518" cy="514"/>
              </a:xfrm>
              <a:prstGeom prst="ellipse">
                <a:avLst/>
              </a:prstGeom>
              <a:solidFill>
                <a:schemeClr val="accent2"/>
              </a:solidFill>
              <a:ln w="28575" algn="ctr">
                <a:solidFill>
                  <a:srgbClr val="F8F8F8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46102" name="Picture 77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609" y="1152"/>
                <a:ext cx="484" cy="3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571472" y="1428736"/>
              <a:ext cx="646331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rial Black" pitchFamily="34" charset="0"/>
                </a:rPr>
                <a:t>5.</a:t>
              </a:r>
            </a:p>
          </p:txBody>
        </p:sp>
      </p:grpSp>
      <p:grpSp>
        <p:nvGrpSpPr>
          <p:cNvPr id="46094" name="Группа 40"/>
          <p:cNvGrpSpPr>
            <a:grpSpLocks/>
          </p:cNvGrpSpPr>
          <p:nvPr/>
        </p:nvGrpSpPr>
        <p:grpSpPr bwMode="auto">
          <a:xfrm>
            <a:off x="534988" y="5715000"/>
            <a:ext cx="769937" cy="766763"/>
            <a:chOff x="500034" y="1357298"/>
            <a:chExt cx="769937" cy="766763"/>
          </a:xfrm>
        </p:grpSpPr>
        <p:grpSp>
          <p:nvGrpSpPr>
            <p:cNvPr id="46095" name="Group 75"/>
            <p:cNvGrpSpPr>
              <a:grpSpLocks/>
            </p:cNvGrpSpPr>
            <p:nvPr/>
          </p:nvGrpSpPr>
          <p:grpSpPr bwMode="auto">
            <a:xfrm flipH="1">
              <a:off x="500034" y="1357298"/>
              <a:ext cx="769937" cy="766763"/>
              <a:chOff x="1596" y="1152"/>
              <a:chExt cx="518" cy="516"/>
            </a:xfrm>
          </p:grpSpPr>
          <p:sp>
            <p:nvSpPr>
              <p:cNvPr id="46097" name="Oval 76"/>
              <p:cNvSpPr>
                <a:spLocks noChangeArrowheads="1"/>
              </p:cNvSpPr>
              <p:nvPr/>
            </p:nvSpPr>
            <p:spPr bwMode="gray">
              <a:xfrm>
                <a:off x="1596" y="1154"/>
                <a:ext cx="518" cy="514"/>
              </a:xfrm>
              <a:prstGeom prst="ellipse">
                <a:avLst/>
              </a:prstGeom>
              <a:solidFill>
                <a:schemeClr val="accent2"/>
              </a:solidFill>
              <a:ln w="28575" algn="ctr">
                <a:solidFill>
                  <a:srgbClr val="F8F8F8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46098" name="Picture 77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609" y="1152"/>
                <a:ext cx="484" cy="3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3" name="TextBox 42"/>
            <p:cNvSpPr txBox="1"/>
            <p:nvPr/>
          </p:nvSpPr>
          <p:spPr>
            <a:xfrm>
              <a:off x="571472" y="1428736"/>
              <a:ext cx="646331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rial Black" pitchFamily="34" charset="0"/>
                </a:rPr>
                <a:t>6.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500034" y="428604"/>
            <a:ext cx="8229600" cy="995354"/>
          </a:xfrm>
          <a:prstGeom prst="roundRect">
            <a:avLst/>
          </a:prstGeom>
          <a:gradFill>
            <a:gsLst>
              <a:gs pos="0">
                <a:srgbClr val="FFFF99"/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chemeClr val="bg2">
                  <a:alpha val="69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40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ТАЙНА ЗВЕЗДНОГО НЕБА</a:t>
            </a:r>
          </a:p>
        </p:txBody>
      </p:sp>
      <p:sp>
        <p:nvSpPr>
          <p:cNvPr id="6" name="Заголовок 6"/>
          <p:cNvSpPr txBox="1">
            <a:spLocks/>
          </p:cNvSpPr>
          <p:nvPr/>
        </p:nvSpPr>
        <p:spPr>
          <a:xfrm>
            <a:off x="1214414" y="1714488"/>
            <a:ext cx="6929486" cy="4929222"/>
          </a:xfrm>
          <a:prstGeom prst="roundRect">
            <a:avLst/>
          </a:prstGeom>
          <a:gradFill>
            <a:gsLst>
              <a:gs pos="0">
                <a:srgbClr val="FFFF99"/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chemeClr val="bg2">
                  <a:alpha val="69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4000" b="1" dirty="0">
              <a:ln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1857364"/>
            <a:ext cx="6500858" cy="4643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8139" name="большое косм путеш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40052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9000" fill="hold"/>
                                        <p:tgtEl>
                                          <p:spTgt spid="481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9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7461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Созвездие Льва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2979"/>
          <a:stretch>
            <a:fillRect/>
          </a:stretch>
        </p:blipFill>
        <p:spPr bwMode="auto">
          <a:xfrm>
            <a:off x="3643306" y="1643050"/>
            <a:ext cx="5436980" cy="4652958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1142984"/>
            <a:ext cx="3428992" cy="252841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grpSp>
        <p:nvGrpSpPr>
          <p:cNvPr id="48132" name="Group 4"/>
          <p:cNvGrpSpPr>
            <a:grpSpLocks/>
          </p:cNvGrpSpPr>
          <p:nvPr/>
        </p:nvGrpSpPr>
        <p:grpSpPr bwMode="auto">
          <a:xfrm>
            <a:off x="71438" y="3446463"/>
            <a:ext cx="3429000" cy="3286125"/>
            <a:chOff x="0" y="2251"/>
            <a:chExt cx="1943" cy="1943"/>
          </a:xfrm>
        </p:grpSpPr>
        <p:pic>
          <p:nvPicPr>
            <p:cNvPr id="14341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2251"/>
              <a:ext cx="1944" cy="1944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48134" name="Text Box 6"/>
            <p:cNvSpPr txBox="1">
              <a:spLocks noChangeArrowheads="1"/>
            </p:cNvSpPr>
            <p:nvPr/>
          </p:nvSpPr>
          <p:spPr bwMode="auto">
            <a:xfrm>
              <a:off x="0" y="2251"/>
              <a:ext cx="1944" cy="19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>
          <a:xfrm>
            <a:off x="214313" y="381000"/>
            <a:ext cx="8786812" cy="746125"/>
          </a:xfrm>
        </p:spPr>
        <p:txBody>
          <a:bodyPr/>
          <a:lstStyle/>
          <a:p>
            <a:pPr eaLnBrk="1" hangingPunct="1"/>
            <a:r>
              <a:rPr lang="ru-RU" smtClean="0">
                <a:latin typeface="Arial Black" pitchFamily="34" charset="0"/>
              </a:rPr>
              <a:t>Созвездие Большой Медведицы</a:t>
            </a: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341438"/>
            <a:ext cx="3143250" cy="26860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 cstate="print"/>
          <a:srcRect t="5661" b="1817"/>
          <a:stretch>
            <a:fillRect/>
          </a:stretch>
        </p:blipFill>
        <p:spPr bwMode="auto">
          <a:xfrm>
            <a:off x="3714744" y="1714488"/>
            <a:ext cx="5143776" cy="4429156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9396" name="Picture 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4005263"/>
            <a:ext cx="3240087" cy="259238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786812" cy="746125"/>
          </a:xfrm>
        </p:spPr>
        <p:txBody>
          <a:bodyPr/>
          <a:lstStyle/>
          <a:p>
            <a:pPr eaLnBrk="1" hangingPunct="1"/>
            <a:r>
              <a:rPr lang="ru-RU" smtClean="0">
                <a:latin typeface="Arial Black" pitchFamily="34" charset="0"/>
              </a:rPr>
              <a:t>Созвездие Козерога</a:t>
            </a: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3178166" cy="273955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857627"/>
            <a:ext cx="3143272" cy="287141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4" cstate="print"/>
          <a:srcRect l="13259" t="12927" r="9199" b="10095"/>
          <a:stretch>
            <a:fillRect/>
          </a:stretch>
        </p:blipFill>
        <p:spPr bwMode="auto">
          <a:xfrm>
            <a:off x="3652694" y="1214422"/>
            <a:ext cx="5062710" cy="5234327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38" y="1111250"/>
            <a:ext cx="6429375" cy="1389063"/>
          </a:xfrm>
        </p:spPr>
        <p:txBody>
          <a:bodyPr/>
          <a:lstStyle/>
          <a:p>
            <a:pPr eaLnBrk="1" hangingPunct="1"/>
            <a:r>
              <a:rPr lang="ru-RU" sz="3200" smtClean="0"/>
              <a:t>Температура воздуха упала на           </a:t>
            </a:r>
            <a:r>
              <a:rPr lang="ru-RU" sz="3200" smtClean="0">
                <a:latin typeface="Arial Black" pitchFamily="34" charset="0"/>
              </a:rPr>
              <a:t>13</a:t>
            </a:r>
            <a:r>
              <a:rPr lang="ru-RU" sz="3200" baseline="30000" smtClean="0">
                <a:latin typeface="Arial Black" pitchFamily="34" charset="0"/>
              </a:rPr>
              <a:t>0</a:t>
            </a:r>
            <a:r>
              <a:rPr lang="ru-RU" sz="3200" smtClean="0">
                <a:latin typeface="Arial Black" pitchFamily="34" charset="0"/>
              </a:rPr>
              <a:t>С</a:t>
            </a:r>
            <a:r>
              <a:rPr lang="ru-RU" sz="3200" smtClean="0"/>
              <a:t>. Теперь на улице   </a:t>
            </a:r>
            <a:r>
              <a:rPr lang="ru-RU" sz="3200" smtClean="0">
                <a:latin typeface="Arial Black" pitchFamily="34" charset="0"/>
              </a:rPr>
              <a:t>-8</a:t>
            </a:r>
            <a:r>
              <a:rPr lang="ru-RU" sz="3200" baseline="30000" smtClean="0">
                <a:latin typeface="Arial Black" pitchFamily="34" charset="0"/>
              </a:rPr>
              <a:t>0</a:t>
            </a:r>
            <a:r>
              <a:rPr lang="ru-RU" sz="3200" smtClean="0">
                <a:latin typeface="Arial Black" pitchFamily="34" charset="0"/>
              </a:rPr>
              <a:t>С</a:t>
            </a:r>
            <a:r>
              <a:rPr lang="ru-RU" sz="3200" smtClean="0"/>
              <a:t>. Какой была температура до понижения? </a:t>
            </a:r>
            <a:br>
              <a:rPr lang="ru-RU" sz="3200" smtClean="0"/>
            </a:br>
            <a:endParaRPr lang="en-US" sz="3200" smtClean="0"/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gray">
          <a:xfrm>
            <a:off x="857224" y="3357562"/>
            <a:ext cx="2849563" cy="214314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-21</a:t>
            </a:r>
            <a:r>
              <a:rPr lang="ru-RU" sz="4800" b="1" cap="all" baseline="30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0</a:t>
            </a: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С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</a:endParaRPr>
          </a:p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Н</a:t>
            </a: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gray">
          <a:xfrm>
            <a:off x="4714876" y="3357562"/>
            <a:ext cx="2849563" cy="212400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+5</a:t>
            </a:r>
            <a:r>
              <a:rPr lang="ru-RU" sz="4800" b="1" cap="all" baseline="30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0</a:t>
            </a: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С </a:t>
            </a:r>
          </a:p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Т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blackGray">
          <a:xfrm rot="16200000" flipH="1" flipV="1">
            <a:off x="5756275" y="2673350"/>
            <a:ext cx="673100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blackGray">
          <a:xfrm rot="5400000" flipV="1">
            <a:off x="1969294" y="2674144"/>
            <a:ext cx="674688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9462" name="Group 18"/>
          <p:cNvGrpSpPr>
            <a:grpSpLocks/>
          </p:cNvGrpSpPr>
          <p:nvPr/>
        </p:nvGrpSpPr>
        <p:grpSpPr bwMode="auto">
          <a:xfrm>
            <a:off x="142875" y="142875"/>
            <a:ext cx="1001713" cy="688975"/>
            <a:chOff x="720" y="1392"/>
            <a:chExt cx="4058" cy="480"/>
          </a:xfrm>
        </p:grpSpPr>
        <p:sp>
          <p:nvSpPr>
            <p:cNvPr id="9" name="AutoShape 1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467" name="Group 2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1" name="AutoShape 21"/>
              <p:cNvSpPr>
                <a:spLocks noChangeArrowheads="1"/>
              </p:cNvSpPr>
              <p:nvPr/>
            </p:nvSpPr>
            <p:spPr bwMode="gray">
              <a:xfrm>
                <a:off x="747" y="1736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utoShape 22"/>
              <p:cNvSpPr>
                <a:spLocks noChangeArrowheads="1"/>
              </p:cNvSpPr>
              <p:nvPr/>
            </p:nvSpPr>
            <p:spPr bwMode="gray">
              <a:xfrm>
                <a:off x="747" y="1407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9463" name="Text Box 23"/>
          <p:cNvSpPr txBox="1">
            <a:spLocks noChangeArrowheads="1"/>
          </p:cNvSpPr>
          <p:nvPr/>
        </p:nvSpPr>
        <p:spPr bwMode="black">
          <a:xfrm>
            <a:off x="430213" y="180975"/>
            <a:ext cx="428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ru-RU" sz="3600" b="1">
                <a:solidFill>
                  <a:srgbClr val="FFFFFF"/>
                </a:solidFill>
                <a:cs typeface="Arial" charset="0"/>
              </a:rPr>
              <a:t>1</a:t>
            </a:r>
            <a:endParaRPr lang="en-US" sz="36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 l="40625" r="42362"/>
          <a:stretch>
            <a:fillRect/>
          </a:stretch>
        </p:blipFill>
        <p:spPr bwMode="auto">
          <a:xfrm>
            <a:off x="7929586" y="71414"/>
            <a:ext cx="1130255" cy="6643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8456545" y="4288806"/>
            <a:ext cx="168275" cy="168275"/>
            <a:chOff x="2928" y="2208"/>
            <a:chExt cx="262" cy="262"/>
          </a:xfrm>
          <a:solidFill>
            <a:srgbClr val="FF0000"/>
          </a:solidFill>
        </p:grpSpPr>
        <p:sp>
          <p:nvSpPr>
            <p:cNvPr id="16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 Black" pitchFamily="34" charset="0"/>
              </a:rPr>
              <a:t>Домашнее задание</a:t>
            </a:r>
          </a:p>
        </p:txBody>
      </p:sp>
      <p:sp>
        <p:nvSpPr>
          <p:cNvPr id="51202" name="TextBox 4"/>
          <p:cNvSpPr txBox="1">
            <a:spLocks noChangeArrowheads="1"/>
          </p:cNvSpPr>
          <p:nvPr/>
        </p:nvSpPr>
        <p:spPr bwMode="auto">
          <a:xfrm>
            <a:off x="571500" y="1714500"/>
            <a:ext cx="7786688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ru-RU" sz="3200" b="1"/>
              <a:t>Придумайте</a:t>
            </a:r>
            <a:r>
              <a:rPr lang="ru-RU" sz="3200"/>
              <a:t> рисунок своего созвездия. Оно может находиться в другой галактике. В созвездие должно входить </a:t>
            </a:r>
            <a:br>
              <a:rPr lang="ru-RU" sz="3200"/>
            </a:br>
            <a:r>
              <a:rPr lang="ru-RU" sz="3200" b="1"/>
              <a:t>не менее 10 звёзд</a:t>
            </a:r>
            <a:r>
              <a:rPr lang="ru-RU" sz="3200"/>
              <a:t>. </a:t>
            </a:r>
          </a:p>
          <a:p>
            <a:pPr algn="just">
              <a:lnSpc>
                <a:spcPct val="130000"/>
              </a:lnSpc>
            </a:pPr>
            <a:r>
              <a:rPr lang="ru-RU" sz="3200" b="1"/>
              <a:t>Напишите</a:t>
            </a:r>
            <a:r>
              <a:rPr lang="ru-RU" sz="3200"/>
              <a:t> легенду, связанную с ним.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AutoShape 9"/>
          <p:cNvSpPr>
            <a:spLocks noChangeArrowheads="1"/>
          </p:cNvSpPr>
          <p:nvPr/>
        </p:nvSpPr>
        <p:spPr bwMode="ltGray">
          <a:xfrm>
            <a:off x="714375" y="1785938"/>
            <a:ext cx="7786688" cy="2643187"/>
          </a:xfrm>
          <a:prstGeom prst="roundRect">
            <a:avLst>
              <a:gd name="adj" fmla="val 17509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2226" name="Group 10"/>
          <p:cNvGrpSpPr>
            <a:grpSpLocks/>
          </p:cNvGrpSpPr>
          <p:nvPr/>
        </p:nvGrpSpPr>
        <p:grpSpPr bwMode="auto">
          <a:xfrm>
            <a:off x="733425" y="1868488"/>
            <a:ext cx="7758113" cy="2444750"/>
            <a:chOff x="744" y="1407"/>
            <a:chExt cx="3988" cy="444"/>
          </a:xfrm>
        </p:grpSpPr>
        <p:sp>
          <p:nvSpPr>
            <p:cNvPr id="6155" name="AutoShape 11"/>
            <p:cNvSpPr>
              <a:spLocks noChangeArrowheads="1"/>
            </p:cNvSpPr>
            <p:nvPr/>
          </p:nvSpPr>
          <p:spPr bwMode="ltGray">
            <a:xfrm>
              <a:off x="744" y="1736"/>
              <a:ext cx="3988" cy="1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6" name="AutoShape 12"/>
            <p:cNvSpPr>
              <a:spLocks noChangeArrowheads="1"/>
            </p:cNvSpPr>
            <p:nvPr/>
          </p:nvSpPr>
          <p:spPr bwMode="ltGray">
            <a:xfrm>
              <a:off x="744" y="1407"/>
              <a:ext cx="3988" cy="1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69" name="Text Box 25"/>
          <p:cNvSpPr txBox="1">
            <a:spLocks noChangeArrowheads="1"/>
          </p:cNvSpPr>
          <p:nvPr/>
        </p:nvSpPr>
        <p:spPr bwMode="black">
          <a:xfrm>
            <a:off x="785786" y="1928802"/>
            <a:ext cx="7643866" cy="2123658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defRPr/>
            </a:pPr>
            <a:r>
              <a:rPr lang="ru-RU" sz="44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  Дайте мне точку опоры,</a:t>
            </a:r>
            <a:r>
              <a:rPr lang="en-US" sz="44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pPr marL="457200" indent="-457200">
              <a:spcBef>
                <a:spcPts val="0"/>
              </a:spcBef>
              <a:buClr>
                <a:schemeClr val="tx1"/>
              </a:buClr>
              <a:defRPr/>
            </a:pPr>
            <a:r>
              <a:rPr lang="ru-RU" sz="44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  и я переверну мир.</a:t>
            </a:r>
            <a:br>
              <a:rPr lang="ru-RU" sz="44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400" b="1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  <a:ea typeface="+mj-ea"/>
                <a:cs typeface="+mj-cs"/>
              </a:rPr>
              <a:t>                           Архимед</a:t>
            </a:r>
            <a:endParaRPr lang="en-US" sz="4400" b="1" dirty="0">
              <a:ln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833563"/>
          </a:xfrm>
        </p:spPr>
        <p:txBody>
          <a:bodyPr/>
          <a:lstStyle/>
          <a:p>
            <a:pPr eaLnBrk="1" hangingPunct="1"/>
            <a:r>
              <a:rPr lang="ru-RU" sz="3200" smtClean="0"/>
              <a:t>Выберите из предложенных рисунков тот, который соответствует вашему настроению.</a:t>
            </a:r>
          </a:p>
        </p:txBody>
      </p:sp>
      <p:grpSp>
        <p:nvGrpSpPr>
          <p:cNvPr id="53250" name="Группа 30"/>
          <p:cNvGrpSpPr>
            <a:grpSpLocks/>
          </p:cNvGrpSpPr>
          <p:nvPr/>
        </p:nvGrpSpPr>
        <p:grpSpPr bwMode="auto">
          <a:xfrm>
            <a:off x="285750" y="1928813"/>
            <a:ext cx="2643188" cy="2428875"/>
            <a:chOff x="928662" y="2857496"/>
            <a:chExt cx="2643206" cy="2428892"/>
          </a:xfrm>
        </p:grpSpPr>
        <p:sp>
          <p:nvSpPr>
            <p:cNvPr id="3" name="5-конечная звезда 2"/>
            <p:cNvSpPr/>
            <p:nvPr/>
          </p:nvSpPr>
          <p:spPr>
            <a:xfrm>
              <a:off x="928662" y="2857496"/>
              <a:ext cx="2643206" cy="2428892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53279" name="Группа 11"/>
            <p:cNvGrpSpPr>
              <a:grpSpLocks/>
            </p:cNvGrpSpPr>
            <p:nvPr/>
          </p:nvGrpSpPr>
          <p:grpSpPr bwMode="auto">
            <a:xfrm>
              <a:off x="1928794" y="3786190"/>
              <a:ext cx="642942" cy="285752"/>
              <a:chOff x="1928794" y="3786190"/>
              <a:chExt cx="642942" cy="285752"/>
            </a:xfrm>
          </p:grpSpPr>
          <p:sp>
            <p:nvSpPr>
              <p:cNvPr id="11" name="Овал 10"/>
              <p:cNvSpPr/>
              <p:nvPr/>
            </p:nvSpPr>
            <p:spPr>
              <a:xfrm>
                <a:off x="2357422" y="3786189"/>
                <a:ext cx="214314" cy="28575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1928794" y="3786189"/>
                <a:ext cx="214314" cy="28575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grpSp>
            <p:nvGrpSpPr>
              <p:cNvPr id="53283" name="Группа 7"/>
              <p:cNvGrpSpPr>
                <a:grpSpLocks/>
              </p:cNvGrpSpPr>
              <p:nvPr/>
            </p:nvGrpSpPr>
            <p:grpSpPr bwMode="auto">
              <a:xfrm>
                <a:off x="2000232" y="3929066"/>
                <a:ext cx="507543" cy="142876"/>
                <a:chOff x="4857752" y="3000372"/>
                <a:chExt cx="507543" cy="142876"/>
              </a:xfrm>
            </p:grpSpPr>
            <p:sp>
              <p:nvSpPr>
                <p:cNvPr id="5" name="Овал 4"/>
                <p:cNvSpPr/>
                <p:nvPr/>
              </p:nvSpPr>
              <p:spPr>
                <a:xfrm>
                  <a:off x="4857752" y="3000371"/>
                  <a:ext cx="142876" cy="14287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6" name="Овал 5"/>
                <p:cNvSpPr/>
                <p:nvPr/>
              </p:nvSpPr>
              <p:spPr>
                <a:xfrm>
                  <a:off x="5222879" y="3000371"/>
                  <a:ext cx="142876" cy="14287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sp>
          <p:nvSpPr>
            <p:cNvPr id="7" name="Дуга 6"/>
            <p:cNvSpPr/>
            <p:nvPr/>
          </p:nvSpPr>
          <p:spPr>
            <a:xfrm rot="7680928">
              <a:off x="1772425" y="3588544"/>
              <a:ext cx="857256" cy="928693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53251" name="Группа 31"/>
          <p:cNvGrpSpPr>
            <a:grpSpLocks/>
          </p:cNvGrpSpPr>
          <p:nvPr/>
        </p:nvGrpSpPr>
        <p:grpSpPr bwMode="auto">
          <a:xfrm>
            <a:off x="3286125" y="1928813"/>
            <a:ext cx="2643188" cy="2428875"/>
            <a:chOff x="3786182" y="2857496"/>
            <a:chExt cx="2643206" cy="2428892"/>
          </a:xfrm>
        </p:grpSpPr>
        <p:sp>
          <p:nvSpPr>
            <p:cNvPr id="13" name="5-конечная звезда 12"/>
            <p:cNvSpPr/>
            <p:nvPr/>
          </p:nvSpPr>
          <p:spPr>
            <a:xfrm>
              <a:off x="3786182" y="2857496"/>
              <a:ext cx="2643206" cy="2428892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53271" name="Группа 13"/>
            <p:cNvGrpSpPr>
              <a:grpSpLocks/>
            </p:cNvGrpSpPr>
            <p:nvPr/>
          </p:nvGrpSpPr>
          <p:grpSpPr bwMode="auto">
            <a:xfrm>
              <a:off x="4786314" y="3786190"/>
              <a:ext cx="642942" cy="285752"/>
              <a:chOff x="1928794" y="3786190"/>
              <a:chExt cx="642942" cy="285752"/>
            </a:xfrm>
          </p:grpSpPr>
          <p:sp>
            <p:nvSpPr>
              <p:cNvPr id="15" name="Овал 14"/>
              <p:cNvSpPr/>
              <p:nvPr/>
            </p:nvSpPr>
            <p:spPr>
              <a:xfrm>
                <a:off x="2357422" y="3786189"/>
                <a:ext cx="214314" cy="28575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" name="Овал 15"/>
              <p:cNvSpPr/>
              <p:nvPr/>
            </p:nvSpPr>
            <p:spPr>
              <a:xfrm>
                <a:off x="1928794" y="3786189"/>
                <a:ext cx="214314" cy="28575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grpSp>
            <p:nvGrpSpPr>
              <p:cNvPr id="53275" name="Группа 7"/>
              <p:cNvGrpSpPr>
                <a:grpSpLocks/>
              </p:cNvGrpSpPr>
              <p:nvPr/>
            </p:nvGrpSpPr>
            <p:grpSpPr bwMode="auto">
              <a:xfrm>
                <a:off x="2000232" y="3929066"/>
                <a:ext cx="507543" cy="142876"/>
                <a:chOff x="4857752" y="3000372"/>
                <a:chExt cx="507543" cy="142876"/>
              </a:xfrm>
            </p:grpSpPr>
            <p:sp>
              <p:nvSpPr>
                <p:cNvPr id="18" name="Овал 4"/>
                <p:cNvSpPr/>
                <p:nvPr/>
              </p:nvSpPr>
              <p:spPr>
                <a:xfrm>
                  <a:off x="4857752" y="3000371"/>
                  <a:ext cx="142876" cy="14287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9" name="Овал 18"/>
                <p:cNvSpPr/>
                <p:nvPr/>
              </p:nvSpPr>
              <p:spPr>
                <a:xfrm>
                  <a:off x="5222879" y="3000371"/>
                  <a:ext cx="142876" cy="14287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786314" y="4429132"/>
              <a:ext cx="68421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252" name="Группа 32"/>
          <p:cNvGrpSpPr>
            <a:grpSpLocks/>
          </p:cNvGrpSpPr>
          <p:nvPr/>
        </p:nvGrpSpPr>
        <p:grpSpPr bwMode="auto">
          <a:xfrm>
            <a:off x="6357938" y="1928813"/>
            <a:ext cx="2643187" cy="2428875"/>
            <a:chOff x="6429388" y="2857496"/>
            <a:chExt cx="2643206" cy="2428892"/>
          </a:xfrm>
        </p:grpSpPr>
        <p:sp>
          <p:nvSpPr>
            <p:cNvPr id="23" name="5-конечная звезда 22"/>
            <p:cNvSpPr/>
            <p:nvPr/>
          </p:nvSpPr>
          <p:spPr>
            <a:xfrm>
              <a:off x="6429388" y="2857496"/>
              <a:ext cx="2643206" cy="2428892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53263" name="Группа 23"/>
            <p:cNvGrpSpPr>
              <a:grpSpLocks/>
            </p:cNvGrpSpPr>
            <p:nvPr/>
          </p:nvGrpSpPr>
          <p:grpSpPr bwMode="auto">
            <a:xfrm>
              <a:off x="7429520" y="3786190"/>
              <a:ext cx="642942" cy="285752"/>
              <a:chOff x="1928794" y="3786190"/>
              <a:chExt cx="642942" cy="285752"/>
            </a:xfrm>
          </p:grpSpPr>
          <p:sp>
            <p:nvSpPr>
              <p:cNvPr id="25" name="Овал 24"/>
              <p:cNvSpPr/>
              <p:nvPr/>
            </p:nvSpPr>
            <p:spPr>
              <a:xfrm>
                <a:off x="2357422" y="3786189"/>
                <a:ext cx="214314" cy="28575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1928794" y="3786189"/>
                <a:ext cx="214314" cy="28575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grpSp>
            <p:nvGrpSpPr>
              <p:cNvPr id="53267" name="Группа 7"/>
              <p:cNvGrpSpPr>
                <a:grpSpLocks/>
              </p:cNvGrpSpPr>
              <p:nvPr/>
            </p:nvGrpSpPr>
            <p:grpSpPr bwMode="auto">
              <a:xfrm>
                <a:off x="2000232" y="3929066"/>
                <a:ext cx="507543" cy="142876"/>
                <a:chOff x="4857752" y="3000372"/>
                <a:chExt cx="507543" cy="142876"/>
              </a:xfrm>
            </p:grpSpPr>
            <p:sp>
              <p:nvSpPr>
                <p:cNvPr id="28" name="Овал 27"/>
                <p:cNvSpPr/>
                <p:nvPr/>
              </p:nvSpPr>
              <p:spPr>
                <a:xfrm>
                  <a:off x="4857752" y="3000371"/>
                  <a:ext cx="142876" cy="14287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29" name="Овал 5"/>
                <p:cNvSpPr/>
                <p:nvPr/>
              </p:nvSpPr>
              <p:spPr>
                <a:xfrm>
                  <a:off x="5222880" y="3000371"/>
                  <a:ext cx="142876" cy="14287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sp>
          <p:nvSpPr>
            <p:cNvPr id="30" name="Дуга 29"/>
            <p:cNvSpPr/>
            <p:nvPr/>
          </p:nvSpPr>
          <p:spPr>
            <a:xfrm rot="13919072" flipV="1">
              <a:off x="7273150" y="4341024"/>
              <a:ext cx="857256" cy="928695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34" name="AutoShape 2"/>
          <p:cNvSpPr>
            <a:spLocks noChangeArrowheads="1"/>
          </p:cNvSpPr>
          <p:nvPr/>
        </p:nvSpPr>
        <p:spPr bwMode="gray">
          <a:xfrm>
            <a:off x="3286125" y="4786313"/>
            <a:ext cx="2693988" cy="1785937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5" name="AutoShape 3"/>
          <p:cNvSpPr>
            <a:spLocks noChangeArrowheads="1"/>
          </p:cNvSpPr>
          <p:nvPr/>
        </p:nvSpPr>
        <p:spPr bwMode="ltGray">
          <a:xfrm>
            <a:off x="6240463" y="4786313"/>
            <a:ext cx="2617787" cy="1763712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folHlink">
                  <a:alpha val="49000"/>
                </a:schemeClr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6" name="AutoShape 4"/>
          <p:cNvSpPr>
            <a:spLocks noChangeArrowheads="1"/>
          </p:cNvSpPr>
          <p:nvPr/>
        </p:nvSpPr>
        <p:spPr bwMode="gray">
          <a:xfrm>
            <a:off x="214313" y="4786313"/>
            <a:ext cx="2714625" cy="1785937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>
                  <a:alpha val="51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3256" name="Text Box 6"/>
          <p:cNvSpPr txBox="1">
            <a:spLocks noChangeArrowheads="1"/>
          </p:cNvSpPr>
          <p:nvPr/>
        </p:nvSpPr>
        <p:spPr bwMode="gray">
          <a:xfrm>
            <a:off x="3286125" y="5086350"/>
            <a:ext cx="2714625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Был</a:t>
            </a:r>
            <a:r>
              <a:rPr lang="ru-RU" sz="2400" b="1"/>
              <a:t>и</a:t>
            </a:r>
            <a:r>
              <a:rPr lang="en-US" sz="2400" b="1"/>
              <a:t> трудности, </a:t>
            </a:r>
            <a:r>
              <a:rPr lang="ru-RU" sz="2400" b="1"/>
              <a:t/>
            </a:r>
            <a:br>
              <a:rPr lang="ru-RU" sz="2400" b="1"/>
            </a:br>
            <a:r>
              <a:rPr lang="en-US" sz="2400" b="1"/>
              <a:t>но я справился</a:t>
            </a:r>
          </a:p>
        </p:txBody>
      </p:sp>
      <p:sp>
        <p:nvSpPr>
          <p:cNvPr id="53257" name="Text Box 7"/>
          <p:cNvSpPr txBox="1">
            <a:spLocks noChangeArrowheads="1"/>
          </p:cNvSpPr>
          <p:nvPr/>
        </p:nvSpPr>
        <p:spPr bwMode="gray">
          <a:xfrm>
            <a:off x="6215063" y="5000625"/>
            <a:ext cx="2714625" cy="1570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Не всё понятно, надо поработать над этой темой</a:t>
            </a:r>
            <a:endParaRPr lang="en-US" sz="1400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3258" name="Text Box 8"/>
          <p:cNvSpPr txBox="1">
            <a:spLocks noChangeArrowheads="1"/>
          </p:cNvSpPr>
          <p:nvPr/>
        </p:nvSpPr>
        <p:spPr bwMode="gray">
          <a:xfrm>
            <a:off x="357188" y="5286375"/>
            <a:ext cx="2643187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У меня все</a:t>
            </a:r>
          </a:p>
          <a:p>
            <a:r>
              <a:rPr lang="en-US" sz="2800" b="1"/>
              <a:t>получилось</a:t>
            </a:r>
            <a:endParaRPr lang="ru-RU" sz="2800"/>
          </a:p>
        </p:txBody>
      </p:sp>
      <p:sp>
        <p:nvSpPr>
          <p:cNvPr id="53259" name="AutoShape 9"/>
          <p:cNvSpPr>
            <a:spLocks noChangeArrowheads="1"/>
          </p:cNvSpPr>
          <p:nvPr/>
        </p:nvSpPr>
        <p:spPr bwMode="gray">
          <a:xfrm rot="5400000">
            <a:off x="4357688" y="4803775"/>
            <a:ext cx="482600" cy="381000"/>
          </a:xfrm>
          <a:prstGeom prst="rightArrow">
            <a:avLst>
              <a:gd name="adj1" fmla="val 50000"/>
              <a:gd name="adj2" fmla="val 52778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60" name="AutoShape 11"/>
          <p:cNvSpPr>
            <a:spLocks noChangeArrowheads="1"/>
          </p:cNvSpPr>
          <p:nvPr/>
        </p:nvSpPr>
        <p:spPr bwMode="gray">
          <a:xfrm rot="5400000">
            <a:off x="1354138" y="4837113"/>
            <a:ext cx="482600" cy="381000"/>
          </a:xfrm>
          <a:prstGeom prst="rightArrow">
            <a:avLst>
              <a:gd name="adj1" fmla="val 50000"/>
              <a:gd name="adj2" fmla="val 52778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61" name="AutoShape 9"/>
          <p:cNvSpPr>
            <a:spLocks noChangeArrowheads="1"/>
          </p:cNvSpPr>
          <p:nvPr/>
        </p:nvSpPr>
        <p:spPr bwMode="gray">
          <a:xfrm rot="5400000">
            <a:off x="7378700" y="4694238"/>
            <a:ext cx="482600" cy="381000"/>
          </a:xfrm>
          <a:prstGeom prst="rightArrow">
            <a:avLst>
              <a:gd name="adj1" fmla="val 50000"/>
              <a:gd name="adj2" fmla="val 52778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WordArt 4"/>
          <p:cNvSpPr>
            <a:spLocks noChangeArrowheads="1" noChangeShapeType="1" noTextEdit="1"/>
          </p:cNvSpPr>
          <p:nvPr/>
        </p:nvSpPr>
        <p:spPr bwMode="auto">
          <a:xfrm>
            <a:off x="357188" y="285750"/>
            <a:ext cx="8181975" cy="191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МОЛОДЦЫ!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b="48400"/>
          <a:stretch>
            <a:fillRect/>
          </a:stretch>
        </p:blipFill>
        <p:spPr bwMode="auto">
          <a:xfrm>
            <a:off x="1571604" y="3357562"/>
            <a:ext cx="5783328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38" y="714375"/>
            <a:ext cx="6715125" cy="2357438"/>
          </a:xfrm>
        </p:spPr>
        <p:txBody>
          <a:bodyPr/>
          <a:lstStyle/>
          <a:p>
            <a:pPr eaLnBrk="1" hangingPunct="1"/>
            <a:r>
              <a:rPr lang="ru-RU" sz="3200" smtClean="0"/>
              <a:t>Вода поднялась на </a:t>
            </a:r>
            <a:r>
              <a:rPr lang="ru-RU" sz="4000" smtClean="0">
                <a:latin typeface="Arial Black" pitchFamily="34" charset="0"/>
              </a:rPr>
              <a:t>2</a:t>
            </a:r>
            <a:r>
              <a:rPr lang="ru-RU" sz="3200" smtClean="0"/>
              <a:t> метра  </a:t>
            </a:r>
            <a:br>
              <a:rPr lang="ru-RU" sz="3200" smtClean="0"/>
            </a:br>
            <a:r>
              <a:rPr lang="ru-RU" sz="3200" smtClean="0"/>
              <a:t>с отметки </a:t>
            </a:r>
            <a:r>
              <a:rPr lang="ru-RU" sz="4000" smtClean="0">
                <a:latin typeface="Arial Black" pitchFamily="34" charset="0"/>
              </a:rPr>
              <a:t>3</a:t>
            </a:r>
            <a:r>
              <a:rPr lang="ru-RU" sz="3200" smtClean="0"/>
              <a:t> метра над уровнем моря. На какой отметке установилось показание воды? </a:t>
            </a:r>
            <a:br>
              <a:rPr lang="ru-RU" sz="3200" smtClean="0"/>
            </a:br>
            <a:endParaRPr lang="en-US" sz="3200" smtClean="0"/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gray">
          <a:xfrm>
            <a:off x="71406" y="3786190"/>
            <a:ext cx="3714776" cy="214314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1 метр ниже </a:t>
            </a:r>
            <a:b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уровня моря</a:t>
            </a:r>
          </a:p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у</a:t>
            </a: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gray">
          <a:xfrm>
            <a:off x="3857620" y="3786190"/>
            <a:ext cx="3857652" cy="214314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5 метров выше</a:t>
            </a:r>
            <a:b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уровня моря</a:t>
            </a:r>
          </a:p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О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blackGray">
          <a:xfrm rot="16200000" flipH="1" flipV="1">
            <a:off x="5429250" y="3030538"/>
            <a:ext cx="673100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blackGray">
          <a:xfrm rot="5400000" flipV="1">
            <a:off x="1540669" y="3031332"/>
            <a:ext cx="674687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1510" name="Group 18"/>
          <p:cNvGrpSpPr>
            <a:grpSpLocks/>
          </p:cNvGrpSpPr>
          <p:nvPr/>
        </p:nvGrpSpPr>
        <p:grpSpPr bwMode="auto">
          <a:xfrm>
            <a:off x="142875" y="142875"/>
            <a:ext cx="1001713" cy="688975"/>
            <a:chOff x="720" y="1392"/>
            <a:chExt cx="4058" cy="480"/>
          </a:xfrm>
        </p:grpSpPr>
        <p:sp>
          <p:nvSpPr>
            <p:cNvPr id="9" name="AutoShape 1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1515" name="Group 2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1" name="AutoShape 21"/>
              <p:cNvSpPr>
                <a:spLocks noChangeArrowheads="1"/>
              </p:cNvSpPr>
              <p:nvPr/>
            </p:nvSpPr>
            <p:spPr bwMode="gray">
              <a:xfrm>
                <a:off x="747" y="1736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utoShape 22"/>
              <p:cNvSpPr>
                <a:spLocks noChangeArrowheads="1"/>
              </p:cNvSpPr>
              <p:nvPr/>
            </p:nvSpPr>
            <p:spPr bwMode="gray">
              <a:xfrm>
                <a:off x="747" y="1407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1511" name="Text Box 23"/>
          <p:cNvSpPr txBox="1">
            <a:spLocks noChangeArrowheads="1"/>
          </p:cNvSpPr>
          <p:nvPr/>
        </p:nvSpPr>
        <p:spPr bwMode="black">
          <a:xfrm>
            <a:off x="430213" y="180975"/>
            <a:ext cx="428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ru-RU" sz="3600" b="1">
                <a:solidFill>
                  <a:srgbClr val="FFFFFF"/>
                </a:solidFill>
                <a:cs typeface="Arial" charset="0"/>
              </a:rPr>
              <a:t>2</a:t>
            </a:r>
            <a:endParaRPr lang="en-US" sz="3600" b="1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 l="39687" r="42500"/>
          <a:stretch>
            <a:fillRect/>
          </a:stretch>
        </p:blipFill>
        <p:spPr bwMode="auto">
          <a:xfrm>
            <a:off x="7876450" y="71438"/>
            <a:ext cx="1196144" cy="6715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8493993" y="2428892"/>
            <a:ext cx="168275" cy="168275"/>
            <a:chOff x="2928" y="2208"/>
            <a:chExt cx="262" cy="262"/>
          </a:xfrm>
          <a:solidFill>
            <a:srgbClr val="FF0000"/>
          </a:solidFill>
        </p:grpSpPr>
        <p:sp>
          <p:nvSpPr>
            <p:cNvPr id="25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414463" y="642938"/>
            <a:ext cx="7729537" cy="1214437"/>
          </a:xfrm>
        </p:spPr>
        <p:txBody>
          <a:bodyPr/>
          <a:lstStyle/>
          <a:p>
            <a:pPr eaLnBrk="1" hangingPunct="1"/>
            <a:r>
              <a:rPr lang="ru-RU" sz="3200" smtClean="0"/>
              <a:t>На координатной прямой отмечена  точка А. Какова её координата?  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grpSp>
        <p:nvGrpSpPr>
          <p:cNvPr id="23554" name="Group 18"/>
          <p:cNvGrpSpPr>
            <a:grpSpLocks/>
          </p:cNvGrpSpPr>
          <p:nvPr/>
        </p:nvGrpSpPr>
        <p:grpSpPr bwMode="auto">
          <a:xfrm>
            <a:off x="142875" y="96838"/>
            <a:ext cx="1001713" cy="688975"/>
            <a:chOff x="720" y="1392"/>
            <a:chExt cx="4058" cy="480"/>
          </a:xfrm>
        </p:grpSpPr>
        <p:sp>
          <p:nvSpPr>
            <p:cNvPr id="7" name="AutoShape 1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3571" name="Group 20"/>
            <p:cNvGrpSpPr>
              <a:grpSpLocks/>
            </p:cNvGrpSpPr>
            <p:nvPr/>
          </p:nvGrpSpPr>
          <p:grpSpPr bwMode="auto">
            <a:xfrm>
              <a:off x="733" y="1407"/>
              <a:ext cx="4039" cy="444"/>
              <a:chOff x="747" y="1407"/>
              <a:chExt cx="3984" cy="444"/>
            </a:xfrm>
          </p:grpSpPr>
          <p:sp>
            <p:nvSpPr>
              <p:cNvPr id="9" name="AutoShape 21"/>
              <p:cNvSpPr>
                <a:spLocks noChangeArrowheads="1"/>
              </p:cNvSpPr>
              <p:nvPr/>
            </p:nvSpPr>
            <p:spPr bwMode="gray">
              <a:xfrm>
                <a:off x="747" y="1736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utoShape 22"/>
              <p:cNvSpPr>
                <a:spLocks noChangeArrowheads="1"/>
              </p:cNvSpPr>
              <p:nvPr/>
            </p:nvSpPr>
            <p:spPr bwMode="gray">
              <a:xfrm>
                <a:off x="747" y="1407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900" y="1857375"/>
            <a:ext cx="8528050" cy="2755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3556" name="Group 5"/>
          <p:cNvGrpSpPr>
            <a:grpSpLocks/>
          </p:cNvGrpSpPr>
          <p:nvPr/>
        </p:nvGrpSpPr>
        <p:grpSpPr bwMode="auto">
          <a:xfrm>
            <a:off x="5435600" y="2362200"/>
            <a:ext cx="142875" cy="141288"/>
            <a:chOff x="3424" y="1389"/>
            <a:chExt cx="90" cy="89"/>
          </a:xfrm>
        </p:grpSpPr>
        <p:sp>
          <p:nvSpPr>
            <p:cNvPr id="2054" name="Oval 6"/>
            <p:cNvSpPr>
              <a:spLocks noChangeArrowheads="1"/>
            </p:cNvSpPr>
            <p:nvPr/>
          </p:nvSpPr>
          <p:spPr bwMode="auto">
            <a:xfrm>
              <a:off x="3424" y="1389"/>
              <a:ext cx="91" cy="90"/>
            </a:xfrm>
            <a:prstGeom prst="ellipse">
              <a:avLst/>
            </a:prstGeom>
            <a:gradFill rotWithShape="0">
              <a:gsLst>
                <a:gs pos="0">
                  <a:srgbClr val="223864"/>
                </a:gs>
                <a:gs pos="100000">
                  <a:srgbClr val="C0C6D3"/>
                </a:gs>
              </a:gsLst>
              <a:lin ang="2700000" scaled="1"/>
            </a:gradFill>
            <a:ln w="12600">
              <a:solidFill>
                <a:srgbClr val="F8F8F8"/>
              </a:solidFill>
              <a:miter lim="800000"/>
              <a:headEnd/>
              <a:tailEnd/>
            </a:ln>
            <a:effectLst>
              <a:outerShdw dist="17819" dir="2700000" algn="ctr" rotWithShape="0">
                <a:srgbClr val="1C1C1C">
                  <a:alpha val="50027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9" name="Oval 7"/>
            <p:cNvSpPr>
              <a:spLocks noChangeArrowheads="1"/>
            </p:cNvSpPr>
            <p:nvPr/>
          </p:nvSpPr>
          <p:spPr bwMode="auto">
            <a:xfrm>
              <a:off x="3431" y="1397"/>
              <a:ext cx="76" cy="74"/>
            </a:xfrm>
            <a:prstGeom prst="ellipse">
              <a:avLst/>
            </a:prstGeom>
            <a:gradFill rotWithShape="0">
              <a:gsLst>
                <a:gs pos="0">
                  <a:srgbClr val="A6DD97"/>
                </a:gs>
                <a:gs pos="100000">
                  <a:srgbClr val="73C95B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5364163" y="1785938"/>
            <a:ext cx="431800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ru-RU" sz="3200" b="1"/>
              <a:t>А</a:t>
            </a:r>
            <a:endParaRPr lang="ru-RU"/>
          </a:p>
        </p:txBody>
      </p:sp>
      <p:grpSp>
        <p:nvGrpSpPr>
          <p:cNvPr id="23558" name="Group 18"/>
          <p:cNvGrpSpPr>
            <a:grpSpLocks/>
          </p:cNvGrpSpPr>
          <p:nvPr/>
        </p:nvGrpSpPr>
        <p:grpSpPr bwMode="auto">
          <a:xfrm>
            <a:off x="142875" y="96838"/>
            <a:ext cx="1001713" cy="688975"/>
            <a:chOff x="720" y="1392"/>
            <a:chExt cx="4058" cy="480"/>
          </a:xfrm>
        </p:grpSpPr>
        <p:sp>
          <p:nvSpPr>
            <p:cNvPr id="17" name="AutoShape 1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3565" name="Group 20"/>
            <p:cNvGrpSpPr>
              <a:grpSpLocks/>
            </p:cNvGrpSpPr>
            <p:nvPr/>
          </p:nvGrpSpPr>
          <p:grpSpPr bwMode="auto">
            <a:xfrm>
              <a:off x="733" y="1407"/>
              <a:ext cx="4039" cy="444"/>
              <a:chOff x="747" y="1407"/>
              <a:chExt cx="3984" cy="444"/>
            </a:xfrm>
          </p:grpSpPr>
          <p:sp>
            <p:nvSpPr>
              <p:cNvPr id="19" name="AutoShape 21"/>
              <p:cNvSpPr>
                <a:spLocks noChangeArrowheads="1"/>
              </p:cNvSpPr>
              <p:nvPr/>
            </p:nvSpPr>
            <p:spPr bwMode="gray">
              <a:xfrm>
                <a:off x="747" y="1736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AutoShape 22"/>
              <p:cNvSpPr>
                <a:spLocks noChangeArrowheads="1"/>
              </p:cNvSpPr>
              <p:nvPr/>
            </p:nvSpPr>
            <p:spPr bwMode="gray">
              <a:xfrm>
                <a:off x="747" y="1407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3559" name="Text Box 23"/>
          <p:cNvSpPr txBox="1">
            <a:spLocks noChangeArrowheads="1"/>
          </p:cNvSpPr>
          <p:nvPr/>
        </p:nvSpPr>
        <p:spPr bwMode="black">
          <a:xfrm>
            <a:off x="430213" y="134938"/>
            <a:ext cx="428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ru-RU" sz="3600" b="1">
                <a:solidFill>
                  <a:srgbClr val="FFFFFF"/>
                </a:solidFill>
                <a:cs typeface="Arial" charset="0"/>
              </a:rPr>
              <a:t>3</a:t>
            </a:r>
            <a:endParaRPr lang="en-US" sz="36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2" name="AutoShape 16"/>
          <p:cNvSpPr>
            <a:spLocks noChangeArrowheads="1"/>
          </p:cNvSpPr>
          <p:nvPr/>
        </p:nvSpPr>
        <p:spPr bwMode="blackGray">
          <a:xfrm rot="16200000" flipH="1" flipV="1">
            <a:off x="6113463" y="3429000"/>
            <a:ext cx="673100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" name="AutoShape 34"/>
          <p:cNvSpPr>
            <a:spLocks noChangeArrowheads="1"/>
          </p:cNvSpPr>
          <p:nvPr/>
        </p:nvSpPr>
        <p:spPr bwMode="blackGray">
          <a:xfrm rot="5400000" flipV="1">
            <a:off x="2326481" y="3429794"/>
            <a:ext cx="674688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" name="AutoShape 3"/>
          <p:cNvSpPr>
            <a:spLocks noChangeArrowheads="1"/>
          </p:cNvSpPr>
          <p:nvPr/>
        </p:nvSpPr>
        <p:spPr bwMode="gray">
          <a:xfrm>
            <a:off x="1214414" y="4184636"/>
            <a:ext cx="2849563" cy="214314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А(2)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ч</a:t>
            </a:r>
          </a:p>
        </p:txBody>
      </p:sp>
      <p:sp>
        <p:nvSpPr>
          <p:cNvPr id="25" name="AutoShape 13"/>
          <p:cNvSpPr>
            <a:spLocks noChangeArrowheads="1"/>
          </p:cNvSpPr>
          <p:nvPr/>
        </p:nvSpPr>
        <p:spPr bwMode="gray">
          <a:xfrm>
            <a:off x="5072066" y="4184636"/>
            <a:ext cx="2849563" cy="212400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А(-8) </a:t>
            </a:r>
          </a:p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836613"/>
            <a:ext cx="7605713" cy="746125"/>
          </a:xfrm>
        </p:spPr>
        <p:txBody>
          <a:bodyPr/>
          <a:lstStyle/>
          <a:p>
            <a:pPr eaLnBrk="1" hangingPunct="1"/>
            <a:r>
              <a:rPr lang="ru-RU" sz="3200" smtClean="0"/>
              <a:t>Назовите координаты точки </a:t>
            </a:r>
            <a:r>
              <a:rPr lang="ru-RU" smtClean="0"/>
              <a:t>А</a:t>
            </a:r>
            <a:r>
              <a:rPr lang="ru-RU" sz="3200" smtClean="0"/>
              <a:t>, в которую перейдёт точка </a:t>
            </a:r>
            <a:r>
              <a:rPr lang="ru-RU" smtClean="0"/>
              <a:t>В(-3)</a:t>
            </a:r>
            <a:r>
              <a:rPr lang="ru-RU" sz="3200" smtClean="0"/>
              <a:t> при перемещении на </a:t>
            </a:r>
            <a:r>
              <a:rPr lang="ru-RU" sz="4000" smtClean="0">
                <a:latin typeface="Arial Black" pitchFamily="34" charset="0"/>
              </a:rPr>
              <a:t>5</a:t>
            </a:r>
            <a:r>
              <a:rPr lang="ru-RU" sz="3200" smtClean="0"/>
              <a:t> единиц вправо?</a:t>
            </a:r>
            <a:endParaRPr lang="en-US" sz="3200" smtClean="0"/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gray">
          <a:xfrm>
            <a:off x="1214414" y="4214818"/>
            <a:ext cx="2849563" cy="214314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А(2)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К</a:t>
            </a: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gray">
          <a:xfrm>
            <a:off x="5072066" y="4214818"/>
            <a:ext cx="2849563" cy="212400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А(-8) </a:t>
            </a:r>
          </a:p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Е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blackGray">
          <a:xfrm rot="16200000" flipH="1" flipV="1">
            <a:off x="6113463" y="3530600"/>
            <a:ext cx="673100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blackGray">
          <a:xfrm rot="5400000" flipV="1">
            <a:off x="2326481" y="3531394"/>
            <a:ext cx="674688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40" name="Picture 1"/>
          <p:cNvPicPr>
            <a:picLocks noChangeAspect="1" noChangeArrowheads="1"/>
          </p:cNvPicPr>
          <p:nvPr/>
        </p:nvPicPr>
        <p:blipFill>
          <a:blip r:embed="rId3" cstate="print"/>
          <a:srcRect t="43000" b="41000"/>
          <a:stretch>
            <a:fillRect/>
          </a:stretch>
        </p:blipFill>
        <p:spPr bwMode="auto">
          <a:xfrm>
            <a:off x="285720" y="2285991"/>
            <a:ext cx="8483263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24583" name="Group 18"/>
          <p:cNvGrpSpPr>
            <a:grpSpLocks/>
          </p:cNvGrpSpPr>
          <p:nvPr/>
        </p:nvGrpSpPr>
        <p:grpSpPr bwMode="auto">
          <a:xfrm>
            <a:off x="69850" y="96838"/>
            <a:ext cx="1001713" cy="688975"/>
            <a:chOff x="720" y="1392"/>
            <a:chExt cx="4058" cy="480"/>
          </a:xfrm>
        </p:grpSpPr>
        <p:sp>
          <p:nvSpPr>
            <p:cNvPr id="42" name="AutoShape 1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4590" name="Group 2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4" name="AutoShape 21"/>
              <p:cNvSpPr>
                <a:spLocks noChangeArrowheads="1"/>
              </p:cNvSpPr>
              <p:nvPr/>
            </p:nvSpPr>
            <p:spPr bwMode="gray">
              <a:xfrm>
                <a:off x="747" y="1736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AutoShape 22"/>
              <p:cNvSpPr>
                <a:spLocks noChangeArrowheads="1"/>
              </p:cNvSpPr>
              <p:nvPr/>
            </p:nvSpPr>
            <p:spPr bwMode="gray">
              <a:xfrm>
                <a:off x="747" y="1407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4584" name="Text Box 23"/>
          <p:cNvSpPr txBox="1">
            <a:spLocks noChangeArrowheads="1"/>
          </p:cNvSpPr>
          <p:nvPr/>
        </p:nvSpPr>
        <p:spPr bwMode="black">
          <a:xfrm>
            <a:off x="357188" y="134938"/>
            <a:ext cx="428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ru-RU" sz="3600" b="1">
                <a:solidFill>
                  <a:srgbClr val="FFFFFF"/>
                </a:solidFill>
                <a:cs typeface="Arial" charset="0"/>
              </a:rPr>
              <a:t>4</a:t>
            </a:r>
            <a:endParaRPr lang="en-US" sz="3600" b="1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24585" name="Group 24"/>
          <p:cNvGrpSpPr>
            <a:grpSpLocks/>
          </p:cNvGrpSpPr>
          <p:nvPr/>
        </p:nvGrpSpPr>
        <p:grpSpPr bwMode="auto">
          <a:xfrm>
            <a:off x="3286125" y="2786063"/>
            <a:ext cx="168275" cy="168275"/>
            <a:chOff x="2928" y="2208"/>
            <a:chExt cx="262" cy="262"/>
          </a:xfrm>
        </p:grpSpPr>
        <p:sp>
          <p:nvSpPr>
            <p:cNvPr id="48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Oval 26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586" name="TextBox 49"/>
          <p:cNvSpPr txBox="1">
            <a:spLocks noChangeArrowheads="1"/>
          </p:cNvSpPr>
          <p:nvPr/>
        </p:nvSpPr>
        <p:spPr bwMode="auto">
          <a:xfrm>
            <a:off x="3143250" y="2214563"/>
            <a:ext cx="428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3" y="285750"/>
            <a:ext cx="7643812" cy="1643063"/>
          </a:xfrm>
        </p:spPr>
        <p:txBody>
          <a:bodyPr/>
          <a:lstStyle/>
          <a:p>
            <a:pPr eaLnBrk="1" hangingPunct="1"/>
            <a:r>
              <a:rPr lang="ru-RU" sz="3200" smtClean="0"/>
              <a:t>Назовите координаты точки </a:t>
            </a:r>
            <a:r>
              <a:rPr lang="ru-RU" smtClean="0"/>
              <a:t>В</a:t>
            </a:r>
            <a:r>
              <a:rPr lang="ru-RU" sz="3200" smtClean="0"/>
              <a:t>, в которую перейдёт точка </a:t>
            </a:r>
            <a:r>
              <a:rPr lang="ru-RU" smtClean="0"/>
              <a:t>А(5)</a:t>
            </a:r>
            <a:r>
              <a:rPr lang="ru-RU" sz="3200" smtClean="0"/>
              <a:t> при перемещении на </a:t>
            </a:r>
            <a:r>
              <a:rPr lang="ru-RU" b="0" smtClean="0">
                <a:latin typeface="Arial Black" pitchFamily="34" charset="0"/>
              </a:rPr>
              <a:t>7</a:t>
            </a:r>
            <a:r>
              <a:rPr lang="ru-RU" sz="3200" smtClean="0"/>
              <a:t> единиц влево? </a:t>
            </a:r>
            <a:endParaRPr lang="en-US" sz="3200" smtClean="0"/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gray">
          <a:xfrm>
            <a:off x="1214414" y="4214818"/>
            <a:ext cx="2849563" cy="214314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В(-2)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А</a:t>
            </a: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gray">
          <a:xfrm>
            <a:off x="5072066" y="4214818"/>
            <a:ext cx="2849563" cy="2124000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В(12) </a:t>
            </a:r>
          </a:p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Н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blackGray">
          <a:xfrm rot="16200000" flipH="1" flipV="1">
            <a:off x="6113463" y="3530600"/>
            <a:ext cx="673100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blackGray">
          <a:xfrm rot="5400000" flipV="1">
            <a:off x="2326481" y="3531394"/>
            <a:ext cx="674688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40" name="Picture 1"/>
          <p:cNvPicPr>
            <a:picLocks noChangeAspect="1" noChangeArrowheads="1"/>
          </p:cNvPicPr>
          <p:nvPr/>
        </p:nvPicPr>
        <p:blipFill>
          <a:blip r:embed="rId3" cstate="print"/>
          <a:srcRect t="43000" b="41000"/>
          <a:stretch>
            <a:fillRect/>
          </a:stretch>
        </p:blipFill>
        <p:spPr bwMode="auto">
          <a:xfrm>
            <a:off x="285720" y="2285991"/>
            <a:ext cx="8483263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26631" name="Group 18"/>
          <p:cNvGrpSpPr>
            <a:grpSpLocks/>
          </p:cNvGrpSpPr>
          <p:nvPr/>
        </p:nvGrpSpPr>
        <p:grpSpPr bwMode="auto">
          <a:xfrm>
            <a:off x="142875" y="142875"/>
            <a:ext cx="1001713" cy="688975"/>
            <a:chOff x="720" y="1392"/>
            <a:chExt cx="4058" cy="480"/>
          </a:xfrm>
        </p:grpSpPr>
        <p:sp>
          <p:nvSpPr>
            <p:cNvPr id="9" name="AutoShape 1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6638" name="Group 2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1" name="AutoShape 21"/>
              <p:cNvSpPr>
                <a:spLocks noChangeArrowheads="1"/>
              </p:cNvSpPr>
              <p:nvPr/>
            </p:nvSpPr>
            <p:spPr bwMode="gray">
              <a:xfrm>
                <a:off x="747" y="1736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utoShape 22"/>
              <p:cNvSpPr>
                <a:spLocks noChangeArrowheads="1"/>
              </p:cNvSpPr>
              <p:nvPr/>
            </p:nvSpPr>
            <p:spPr bwMode="gray">
              <a:xfrm>
                <a:off x="747" y="1407"/>
                <a:ext cx="3984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6632" name="Text Box 23"/>
          <p:cNvSpPr txBox="1">
            <a:spLocks noChangeArrowheads="1"/>
          </p:cNvSpPr>
          <p:nvPr/>
        </p:nvSpPr>
        <p:spPr bwMode="black">
          <a:xfrm>
            <a:off x="430213" y="180975"/>
            <a:ext cx="428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ru-RU" sz="3600" b="1">
                <a:solidFill>
                  <a:srgbClr val="FFFFFF"/>
                </a:solidFill>
                <a:cs typeface="Arial" charset="0"/>
              </a:rPr>
              <a:t>5</a:t>
            </a:r>
            <a:endParaRPr lang="en-US" sz="3600" b="1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26633" name="Group 24"/>
          <p:cNvGrpSpPr>
            <a:grpSpLocks/>
          </p:cNvGrpSpPr>
          <p:nvPr/>
        </p:nvGrpSpPr>
        <p:grpSpPr bwMode="auto">
          <a:xfrm>
            <a:off x="6357938" y="2786063"/>
            <a:ext cx="168275" cy="168275"/>
            <a:chOff x="2928" y="2208"/>
            <a:chExt cx="262" cy="262"/>
          </a:xfrm>
        </p:grpSpPr>
        <p:sp>
          <p:nvSpPr>
            <p:cNvPr id="15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26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6634" name="TextBox 16"/>
          <p:cNvSpPr txBox="1">
            <a:spLocks noChangeArrowheads="1"/>
          </p:cNvSpPr>
          <p:nvPr/>
        </p:nvSpPr>
        <p:spPr bwMode="auto">
          <a:xfrm>
            <a:off x="6215063" y="2143125"/>
            <a:ext cx="428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9735"/>
            <a:ext cx="8229600" cy="7461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coolSlan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6600" cap="all" dirty="0" smtClean="0">
                <a:ln w="0"/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Точка</a:t>
            </a:r>
            <a:endParaRPr lang="ru-RU" sz="4400" cap="all" dirty="0">
              <a:ln w="0"/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8674" name="Рисунок 6" descr="smiley-face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1857375"/>
            <a:ext cx="44291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30000"/>
          </a:blip>
          <a:srcRect/>
          <a:stretch>
            <a:fillRect/>
          </a:stretch>
        </p:blipFill>
        <p:spPr bwMode="auto">
          <a:xfrm>
            <a:off x="428596" y="1785926"/>
            <a:ext cx="2238375" cy="2724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l="1250" t="1613" r="1250" b="3341"/>
          <a:stretch>
            <a:fillRect/>
          </a:stretch>
        </p:blipFill>
        <p:spPr bwMode="auto">
          <a:xfrm>
            <a:off x="3071802" y="1142984"/>
            <a:ext cx="5876099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AutoShape 2"/>
          <p:cNvSpPr>
            <a:spLocks noChangeArrowheads="1"/>
          </p:cNvSpPr>
          <p:nvPr/>
        </p:nvSpPr>
        <p:spPr bwMode="gray">
          <a:xfrm>
            <a:off x="2000250" y="4357688"/>
            <a:ext cx="2000250" cy="742950"/>
          </a:xfrm>
          <a:prstGeom prst="roundRect">
            <a:avLst>
              <a:gd name="adj" fmla="val 26093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800" b="1" dirty="0">
                <a:solidFill>
                  <a:schemeClr val="bg1">
                    <a:lumMod val="25000"/>
                  </a:schemeClr>
                </a:solidFill>
              </a:rPr>
              <a:t>Гиппарх</a:t>
            </a:r>
            <a:r>
              <a:rPr lang="ru-RU" b="1" dirty="0">
                <a:solidFill>
                  <a:schemeClr val="bg1">
                    <a:lumMod val="25000"/>
                  </a:schemeClr>
                </a:solidFill>
              </a:rPr>
              <a:t> </a:t>
            </a:r>
            <a:endParaRPr lang="ru-RU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ld_light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Child_light</Template>
  <TotalTime>1090</TotalTime>
  <Words>460</Words>
  <Application>Microsoft Office PowerPoint</Application>
  <PresentationFormat>Экран (4:3)</PresentationFormat>
  <Paragraphs>115</Paragraphs>
  <Slides>33</Slides>
  <Notes>4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33</vt:i4>
      </vt:variant>
    </vt:vector>
  </HeadingPairs>
  <TitlesOfParts>
    <vt:vector size="42" baseType="lpstr">
      <vt:lpstr>Arial</vt:lpstr>
      <vt:lpstr>Arial Black</vt:lpstr>
      <vt:lpstr>Times New Roman</vt:lpstr>
      <vt:lpstr>Arial Unicode MS</vt:lpstr>
      <vt:lpstr>Child_light</vt:lpstr>
      <vt:lpstr>Child_light</vt:lpstr>
      <vt:lpstr>Child_light</vt:lpstr>
      <vt:lpstr>Child_light</vt:lpstr>
      <vt:lpstr>Child_light</vt:lpstr>
      <vt:lpstr>Слайд 1</vt:lpstr>
      <vt:lpstr>Слайд 2</vt:lpstr>
      <vt:lpstr>Температура воздуха упала на           130С. Теперь на улице   -80С. Какой была температура до понижения?  </vt:lpstr>
      <vt:lpstr>Вода поднялась на 2 метра   с отметки 3 метра над уровнем моря. На какой отметке установилось показание воды?  </vt:lpstr>
      <vt:lpstr>На координатной прямой отмечена  точка А. Какова её координата?    </vt:lpstr>
      <vt:lpstr>Назовите координаты точки А, в которую перейдёт точка В(-3) при перемещении на 5 единиц вправо?</vt:lpstr>
      <vt:lpstr>Назовите координаты точки В, в которую перейдёт точка А(5) при перемещении на 7 единиц влево? </vt:lpstr>
      <vt:lpstr>Слайд 8</vt:lpstr>
      <vt:lpstr>Слайд 9</vt:lpstr>
      <vt:lpstr>Координатная плоскость</vt:lpstr>
      <vt:lpstr>Определим координату точки:</vt:lpstr>
      <vt:lpstr>Слайд 12</vt:lpstr>
      <vt:lpstr>Слайд 13</vt:lpstr>
      <vt:lpstr>Координатная плоскость делится на 4 координатные четверти: </vt:lpstr>
      <vt:lpstr>Определите каким координатным углам принадлежат точки:</vt:lpstr>
      <vt:lpstr>К особой группе относятся точки, которые лежат на координатных осях: :</vt:lpstr>
      <vt:lpstr> Из точек  А(0;6), С(2;0), N(6;0), D(0;-5),  K(-3;0), О(0;0), M(8;3), P(0;4)   выпишите лежащие на</vt:lpstr>
      <vt:lpstr>Отметим точку с заданными координатами </vt:lpstr>
      <vt:lpstr>№ 528</vt:lpstr>
      <vt:lpstr>Слайд 20</vt:lpstr>
      <vt:lpstr>Слайд 21</vt:lpstr>
      <vt:lpstr>Слайд 22</vt:lpstr>
      <vt:lpstr>Проверьте</vt:lpstr>
      <vt:lpstr>Слайд 24</vt:lpstr>
      <vt:lpstr>План работы:</vt:lpstr>
      <vt:lpstr>Слайд 26</vt:lpstr>
      <vt:lpstr>Созвездие Льва</vt:lpstr>
      <vt:lpstr>Созвездие Большой Медведицы</vt:lpstr>
      <vt:lpstr>Созвездие Козерога</vt:lpstr>
      <vt:lpstr>Домашнее задание</vt:lpstr>
      <vt:lpstr>Слайд 31</vt:lpstr>
      <vt:lpstr>Выберите из предложенных рисунков тот, который соответствует вашему настроению.</vt:lpstr>
      <vt:lpstr>Слайд 33</vt:lpstr>
    </vt:vector>
  </TitlesOfParts>
  <Company>Houm 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11</dc:creator>
  <cp:lastModifiedBy>Test</cp:lastModifiedBy>
  <cp:revision>82</cp:revision>
  <dcterms:created xsi:type="dcterms:W3CDTF">2010-02-17T16:12:55Z</dcterms:created>
  <dcterms:modified xsi:type="dcterms:W3CDTF">2011-03-09T18:25:46Z</dcterms:modified>
</cp:coreProperties>
</file>