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33" r:id="rId1"/>
  </p:sldMasterIdLst>
  <p:notesMasterIdLst>
    <p:notesMasterId r:id="rId33"/>
  </p:notesMasterIdLst>
  <p:sldIdLst>
    <p:sldId id="256" r:id="rId2"/>
    <p:sldId id="285" r:id="rId3"/>
    <p:sldId id="286" r:id="rId4"/>
    <p:sldId id="287" r:id="rId5"/>
    <p:sldId id="269" r:id="rId6"/>
    <p:sldId id="278" r:id="rId7"/>
    <p:sldId id="279" r:id="rId8"/>
    <p:sldId id="281" r:id="rId9"/>
    <p:sldId id="273" r:id="rId10"/>
    <p:sldId id="259" r:id="rId11"/>
    <p:sldId id="274" r:id="rId12"/>
    <p:sldId id="264" r:id="rId13"/>
    <p:sldId id="275" r:id="rId14"/>
    <p:sldId id="284" r:id="rId15"/>
    <p:sldId id="257" r:id="rId16"/>
    <p:sldId id="258" r:id="rId17"/>
    <p:sldId id="277" r:id="rId18"/>
    <p:sldId id="288" r:id="rId19"/>
    <p:sldId id="265" r:id="rId20"/>
    <p:sldId id="263" r:id="rId21"/>
    <p:sldId id="289" r:id="rId22"/>
    <p:sldId id="260" r:id="rId23"/>
    <p:sldId id="261" r:id="rId24"/>
    <p:sldId id="290" r:id="rId25"/>
    <p:sldId id="282" r:id="rId26"/>
    <p:sldId id="283" r:id="rId27"/>
    <p:sldId id="267" r:id="rId28"/>
    <p:sldId id="268" r:id="rId29"/>
    <p:sldId id="291" r:id="rId30"/>
    <p:sldId id="293" r:id="rId31"/>
    <p:sldId id="266" r:id="rId32"/>
  </p:sldIdLst>
  <p:sldSz cx="9144000" cy="6858000" type="screen4x3"/>
  <p:notesSz cx="6858000" cy="9144000"/>
  <p:embeddedFontLst>
    <p:embeddedFont>
      <p:font typeface="Century Gothic" pitchFamily="34" charset="0"/>
      <p:regular r:id="rId34"/>
      <p:bold r:id="rId35"/>
      <p:italic r:id="rId36"/>
      <p:boldItalic r:id="rId37"/>
    </p:embeddedFont>
    <p:embeddedFont>
      <p:font typeface="Calibri" pitchFamily="34" charset="0"/>
      <p:regular r:id="rId38"/>
      <p:bold r:id="rId39"/>
      <p:italic r:id="rId40"/>
      <p:boldItalic r:id="rId41"/>
    </p:embeddedFont>
    <p:embeddedFont>
      <p:font typeface="Blackadder ITC" pitchFamily="82" charset="0"/>
      <p:regular r:id="rId42"/>
    </p:embeddedFont>
    <p:embeddedFont>
      <p:font typeface="굴림" pitchFamily="34" charset="-127"/>
      <p:regular r:id="rId43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6600"/>
    <a:srgbClr val="FFFFCC"/>
    <a:srgbClr val="663300"/>
    <a:srgbClr val="006600"/>
    <a:srgbClr val="800000"/>
    <a:srgbClr val="660066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252" autoAdjust="0"/>
    <p:restoredTop sz="94660"/>
  </p:normalViewPr>
  <p:slideViewPr>
    <p:cSldViewPr>
      <p:cViewPr varScale="1">
        <p:scale>
          <a:sx n="88" d="100"/>
          <a:sy n="88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05553B-A2F1-43C1-9611-C1085E5B6C2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2CE2DC-F725-4215-BE26-B46320F6EB5A}">
      <dgm:prSet phldrT="[Текст]" custT="1"/>
      <dgm:spPr>
        <a:solidFill>
          <a:srgbClr val="FFFFCC"/>
        </a:solidFill>
      </dgm:spPr>
      <dgm:t>
        <a:bodyPr/>
        <a:lstStyle/>
        <a:p>
          <a:r>
            <a:rPr lang="ru-RU" sz="4400" b="1" dirty="0" smtClean="0">
              <a:solidFill>
                <a:schemeClr val="accent2">
                  <a:lumMod val="50000"/>
                </a:schemeClr>
              </a:solidFill>
            </a:rPr>
            <a:t>Случайные  события</a:t>
          </a:r>
          <a:endParaRPr lang="ru-RU" sz="4400" b="1" dirty="0">
            <a:solidFill>
              <a:schemeClr val="accent2">
                <a:lumMod val="50000"/>
              </a:schemeClr>
            </a:solidFill>
          </a:endParaRPr>
        </a:p>
      </dgm:t>
    </dgm:pt>
    <dgm:pt modelId="{7A275D66-D744-4EF1-835D-DF7F4B4947CA}" type="parTrans" cxnId="{E46243F1-91CB-4F15-8A4E-384515A12D77}">
      <dgm:prSet/>
      <dgm:spPr/>
      <dgm:t>
        <a:bodyPr/>
        <a:lstStyle/>
        <a:p>
          <a:endParaRPr lang="ru-RU"/>
        </a:p>
      </dgm:t>
    </dgm:pt>
    <dgm:pt modelId="{CDF6FF4E-1AFC-4F10-9F03-E96C81CD1375}" type="sibTrans" cxnId="{E46243F1-91CB-4F15-8A4E-384515A12D77}">
      <dgm:prSet/>
      <dgm:spPr/>
      <dgm:t>
        <a:bodyPr/>
        <a:lstStyle/>
        <a:p>
          <a:endParaRPr lang="ru-RU"/>
        </a:p>
      </dgm:t>
    </dgm:pt>
    <dgm:pt modelId="{8B1EF105-2E8B-42AE-938F-001124822ECD}">
      <dgm:prSet phldrT="[Текст]" custT="1"/>
      <dgm:spPr>
        <a:solidFill>
          <a:srgbClr val="CCFF99"/>
        </a:solidFill>
      </dgm:spPr>
      <dgm:t>
        <a:bodyPr/>
        <a:lstStyle/>
        <a:p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Завтра может пойти дождь,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52BD2622-B55C-46DA-811A-D753D7461217}" type="parTrans" cxnId="{F42ED0FC-F823-4EFE-8BEF-B444C32FD97F}">
      <dgm:prSet/>
      <dgm:spPr/>
      <dgm:t>
        <a:bodyPr/>
        <a:lstStyle/>
        <a:p>
          <a:endParaRPr lang="ru-RU"/>
        </a:p>
      </dgm:t>
    </dgm:pt>
    <dgm:pt modelId="{02B091E2-067B-41DB-A81B-F28C6535C194}" type="sibTrans" cxnId="{F42ED0FC-F823-4EFE-8BEF-B444C32FD97F}">
      <dgm:prSet/>
      <dgm:spPr/>
      <dgm:t>
        <a:bodyPr/>
        <a:lstStyle/>
        <a:p>
          <a:endParaRPr lang="ru-RU"/>
        </a:p>
      </dgm:t>
    </dgm:pt>
    <dgm:pt modelId="{10AA2E95-6D9F-474B-B724-B649FAD729C4}">
      <dgm:prSet phldrT="[Текст]" custT="1"/>
      <dgm:spPr>
        <a:solidFill>
          <a:srgbClr val="CCFF99"/>
        </a:solidFill>
      </dgm:spPr>
      <dgm:t>
        <a:bodyPr/>
        <a:lstStyle/>
        <a:p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При бросании монетки может выпасть орел,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92E7D881-28BD-4EC2-8036-006427C927F3}" type="parTrans" cxnId="{52591718-D482-4C72-BFC2-09B6C204529F}">
      <dgm:prSet/>
      <dgm:spPr/>
      <dgm:t>
        <a:bodyPr/>
        <a:lstStyle/>
        <a:p>
          <a:endParaRPr lang="ru-RU"/>
        </a:p>
      </dgm:t>
    </dgm:pt>
    <dgm:pt modelId="{171C101A-DB8E-40D2-9738-2BF1B352FBCB}" type="sibTrans" cxnId="{52591718-D482-4C72-BFC2-09B6C204529F}">
      <dgm:prSet/>
      <dgm:spPr/>
      <dgm:t>
        <a:bodyPr/>
        <a:lstStyle/>
        <a:p>
          <a:endParaRPr lang="ru-RU"/>
        </a:p>
      </dgm:t>
    </dgm:pt>
    <dgm:pt modelId="{FF9774D5-5546-4948-9E38-9D08E321836B}">
      <dgm:prSet phldrT="[Текст]" custT="1"/>
      <dgm:spPr>
        <a:solidFill>
          <a:srgbClr val="CCFF99"/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а может решка.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672501CA-4132-42BF-B1F7-69BE7B21056A}" type="parTrans" cxnId="{A5D1DC89-FE24-4FF8-A181-B42A1E203AAD}">
      <dgm:prSet/>
      <dgm:spPr/>
      <dgm:t>
        <a:bodyPr/>
        <a:lstStyle/>
        <a:p>
          <a:endParaRPr lang="ru-RU"/>
        </a:p>
      </dgm:t>
    </dgm:pt>
    <dgm:pt modelId="{10DBCDDB-CA3B-49E6-8EE7-4E5E4334D94F}" type="sibTrans" cxnId="{A5D1DC89-FE24-4FF8-A181-B42A1E203AAD}">
      <dgm:prSet/>
      <dgm:spPr/>
      <dgm:t>
        <a:bodyPr/>
        <a:lstStyle/>
        <a:p>
          <a:endParaRPr lang="ru-RU"/>
        </a:p>
      </dgm:t>
    </dgm:pt>
    <dgm:pt modelId="{C76C9BA9-498A-487E-94BA-E13C271DFB37}">
      <dgm:prSet phldrT="[Текст]" custT="1"/>
      <dgm:spPr>
        <a:solidFill>
          <a:srgbClr val="CCFF99"/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 а может и не пойти.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14F8DE10-1B55-4FE6-AA81-7C7871E5A1F3}" type="sibTrans" cxnId="{6AA1C62D-00E9-4F7B-8393-A4471195723F}">
      <dgm:prSet/>
      <dgm:spPr/>
      <dgm:t>
        <a:bodyPr/>
        <a:lstStyle/>
        <a:p>
          <a:endParaRPr lang="ru-RU"/>
        </a:p>
      </dgm:t>
    </dgm:pt>
    <dgm:pt modelId="{60E8C9C6-D816-4D03-B08A-ACE30C4DA5A5}" type="parTrans" cxnId="{6AA1C62D-00E9-4F7B-8393-A4471195723F}">
      <dgm:prSet/>
      <dgm:spPr/>
      <dgm:t>
        <a:bodyPr/>
        <a:lstStyle/>
        <a:p>
          <a:endParaRPr lang="ru-RU"/>
        </a:p>
      </dgm:t>
    </dgm:pt>
    <dgm:pt modelId="{4FACB08C-4FD2-46B6-BECD-8B3CE00D15BA}">
      <dgm:prSet phldrT="[Текст]" custT="1"/>
      <dgm:spPr>
        <a:solidFill>
          <a:srgbClr val="CCFF99"/>
        </a:solidFill>
      </dgm:spPr>
      <dgm:t>
        <a:bodyPr/>
        <a:lstStyle/>
        <a:p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В футбольном матче команда может выиграть, 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22A22D87-CCD3-4766-ACCB-26DCD944CD72}" type="parTrans" cxnId="{934BF432-AE92-4C1B-98FC-BA4784C37485}">
      <dgm:prSet/>
      <dgm:spPr/>
      <dgm:t>
        <a:bodyPr/>
        <a:lstStyle/>
        <a:p>
          <a:endParaRPr lang="ru-RU"/>
        </a:p>
      </dgm:t>
    </dgm:pt>
    <dgm:pt modelId="{F5D4FC01-C432-4F40-B90D-83E127E2CE39}" type="sibTrans" cxnId="{934BF432-AE92-4C1B-98FC-BA4784C37485}">
      <dgm:prSet/>
      <dgm:spPr/>
      <dgm:t>
        <a:bodyPr/>
        <a:lstStyle/>
        <a:p>
          <a:endParaRPr lang="ru-RU"/>
        </a:p>
      </dgm:t>
    </dgm:pt>
    <dgm:pt modelId="{2C9E5CC7-C19D-4C22-BD61-82B3C259E4A0}">
      <dgm:prSet phldrT="[Текст]" custT="1"/>
      <dgm:spPr>
        <a:solidFill>
          <a:srgbClr val="CCFF99"/>
        </a:solidFill>
      </dgm:spPr>
      <dgm:t>
        <a:bodyPr/>
        <a:lstStyle/>
        <a:p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а может проиграть, 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2EDBF382-9808-4797-86FA-17003BBC3A3D}" type="parTrans" cxnId="{D9C9AFB2-B1FD-477B-878F-23715936F06C}">
      <dgm:prSet/>
      <dgm:spPr/>
      <dgm:t>
        <a:bodyPr/>
        <a:lstStyle/>
        <a:p>
          <a:endParaRPr lang="ru-RU"/>
        </a:p>
      </dgm:t>
    </dgm:pt>
    <dgm:pt modelId="{DCB80730-0D44-4384-8041-D24AA419B0CD}" type="sibTrans" cxnId="{D9C9AFB2-B1FD-477B-878F-23715936F06C}">
      <dgm:prSet/>
      <dgm:spPr/>
      <dgm:t>
        <a:bodyPr/>
        <a:lstStyle/>
        <a:p>
          <a:endParaRPr lang="ru-RU"/>
        </a:p>
      </dgm:t>
    </dgm:pt>
    <dgm:pt modelId="{66844B32-6F68-4C96-BF9C-B1EF7F7722C9}">
      <dgm:prSet phldrT="[Текст]" custT="1"/>
      <dgm:spPr>
        <a:solidFill>
          <a:srgbClr val="CCFF99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 smtClean="0">
            <a:solidFill>
              <a:schemeClr val="accent2">
                <a:lumMod val="75000"/>
              </a:schemeClr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а может сыграть вничью.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04ED2DA3-FBE2-4C89-8795-6614F798059B}" type="parTrans" cxnId="{25BBB45A-5580-4F78-8709-12BA983B9648}">
      <dgm:prSet/>
      <dgm:spPr/>
      <dgm:t>
        <a:bodyPr/>
        <a:lstStyle/>
        <a:p>
          <a:endParaRPr lang="ru-RU"/>
        </a:p>
      </dgm:t>
    </dgm:pt>
    <dgm:pt modelId="{B58EFA10-CD31-4F64-9A35-50C4A8E8871A}" type="sibTrans" cxnId="{25BBB45A-5580-4F78-8709-12BA983B9648}">
      <dgm:prSet/>
      <dgm:spPr/>
      <dgm:t>
        <a:bodyPr/>
        <a:lstStyle/>
        <a:p>
          <a:endParaRPr lang="ru-RU"/>
        </a:p>
      </dgm:t>
    </dgm:pt>
    <dgm:pt modelId="{643E48CF-0890-4296-A9A6-3A932247DBA2}" type="pres">
      <dgm:prSet presAssocID="{A105553B-A2F1-43C1-9611-C1085E5B6C2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A26F42-CC8A-4F34-97D1-24D2BFD49046}" type="pres">
      <dgm:prSet presAssocID="{D52CE2DC-F725-4215-BE26-B46320F6EB5A}" presName="vertOne" presStyleCnt="0"/>
      <dgm:spPr/>
    </dgm:pt>
    <dgm:pt modelId="{74F042CF-BE72-4113-9242-7E72285A6D67}" type="pres">
      <dgm:prSet presAssocID="{D52CE2DC-F725-4215-BE26-B46320F6EB5A}" presName="txOne" presStyleLbl="node0" presStyleIdx="0" presStyleCnt="1" custLinFactY="-115186" custLinFactNeighborX="37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A8AE73-D460-400B-9E70-C558F3114200}" type="pres">
      <dgm:prSet presAssocID="{D52CE2DC-F725-4215-BE26-B46320F6EB5A}" presName="parTransOne" presStyleCnt="0"/>
      <dgm:spPr/>
    </dgm:pt>
    <dgm:pt modelId="{621956ED-876C-47D8-96AD-7A3DFB4B3077}" type="pres">
      <dgm:prSet presAssocID="{D52CE2DC-F725-4215-BE26-B46320F6EB5A}" presName="horzOne" presStyleCnt="0"/>
      <dgm:spPr/>
    </dgm:pt>
    <dgm:pt modelId="{2600CCA5-F4D3-4BB3-9300-E07A52247D18}" type="pres">
      <dgm:prSet presAssocID="{8B1EF105-2E8B-42AE-938F-001124822ECD}" presName="vertTwo" presStyleCnt="0"/>
      <dgm:spPr/>
    </dgm:pt>
    <dgm:pt modelId="{B6201CAB-43C2-46D6-9A31-9CB19B148A7E}" type="pres">
      <dgm:prSet presAssocID="{8B1EF105-2E8B-42AE-938F-001124822ECD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C36303-2831-48B6-B43E-49E566180709}" type="pres">
      <dgm:prSet presAssocID="{8B1EF105-2E8B-42AE-938F-001124822ECD}" presName="parTransTwo" presStyleCnt="0"/>
      <dgm:spPr/>
    </dgm:pt>
    <dgm:pt modelId="{1878F397-5C31-4143-B23B-D9D7B8085FDF}" type="pres">
      <dgm:prSet presAssocID="{8B1EF105-2E8B-42AE-938F-001124822ECD}" presName="horzTwo" presStyleCnt="0"/>
      <dgm:spPr/>
    </dgm:pt>
    <dgm:pt modelId="{A96D2188-1B40-4287-B3B2-DF3FD2CDFAAA}" type="pres">
      <dgm:prSet presAssocID="{10AA2E95-6D9F-474B-B724-B649FAD729C4}" presName="vertThree" presStyleCnt="0"/>
      <dgm:spPr/>
    </dgm:pt>
    <dgm:pt modelId="{3ECDBEE3-5D0B-4F7C-9894-2A202E9E9152}" type="pres">
      <dgm:prSet presAssocID="{10AA2E95-6D9F-474B-B724-B649FAD729C4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09881F-DF02-47C3-BB1F-CDB34B52AF2B}" type="pres">
      <dgm:prSet presAssocID="{10AA2E95-6D9F-474B-B724-B649FAD729C4}" presName="parTransThree" presStyleCnt="0"/>
      <dgm:spPr/>
    </dgm:pt>
    <dgm:pt modelId="{1136ABF5-DC78-421B-BE21-1A7E5027DA03}" type="pres">
      <dgm:prSet presAssocID="{10AA2E95-6D9F-474B-B724-B649FAD729C4}" presName="horzThree" presStyleCnt="0"/>
      <dgm:spPr/>
    </dgm:pt>
    <dgm:pt modelId="{5FAD5CA4-DF3D-42F1-97BC-50A97CC0A846}" type="pres">
      <dgm:prSet presAssocID="{4FACB08C-4FD2-46B6-BECD-8B3CE00D15BA}" presName="vertFour" presStyleCnt="0">
        <dgm:presLayoutVars>
          <dgm:chPref val="3"/>
        </dgm:presLayoutVars>
      </dgm:prSet>
      <dgm:spPr/>
    </dgm:pt>
    <dgm:pt modelId="{D828B3F1-08B6-4F86-A6A3-474709024910}" type="pres">
      <dgm:prSet presAssocID="{4FACB08C-4FD2-46B6-BECD-8B3CE00D15BA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79C3E3-3A93-4683-982A-5AF276E2A0A6}" type="pres">
      <dgm:prSet presAssocID="{4FACB08C-4FD2-46B6-BECD-8B3CE00D15BA}" presName="horzFour" presStyleCnt="0"/>
      <dgm:spPr/>
    </dgm:pt>
    <dgm:pt modelId="{605782B6-A4A2-43B3-A657-D909BC8178D6}" type="pres">
      <dgm:prSet presAssocID="{02B091E2-067B-41DB-A81B-F28C6535C194}" presName="sibSpaceTwo" presStyleCnt="0"/>
      <dgm:spPr/>
    </dgm:pt>
    <dgm:pt modelId="{50B714CE-2AB8-4793-9CC8-BCB8589C9C0F}" type="pres">
      <dgm:prSet presAssocID="{C76C9BA9-498A-487E-94BA-E13C271DFB37}" presName="vertTwo" presStyleCnt="0"/>
      <dgm:spPr/>
    </dgm:pt>
    <dgm:pt modelId="{ABD7E3E6-FB97-4BD6-9A14-7B85687249A3}" type="pres">
      <dgm:prSet presAssocID="{C76C9BA9-498A-487E-94BA-E13C271DFB37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BBC032-0954-4D10-ACB7-EB0269737EC0}" type="pres">
      <dgm:prSet presAssocID="{C76C9BA9-498A-487E-94BA-E13C271DFB37}" presName="parTransTwo" presStyleCnt="0"/>
      <dgm:spPr/>
    </dgm:pt>
    <dgm:pt modelId="{78F90271-65A0-482D-954A-2BA6988AED71}" type="pres">
      <dgm:prSet presAssocID="{C76C9BA9-498A-487E-94BA-E13C271DFB37}" presName="horzTwo" presStyleCnt="0"/>
      <dgm:spPr/>
    </dgm:pt>
    <dgm:pt modelId="{48B5CFE4-B21D-496D-88A9-F55021CC073F}" type="pres">
      <dgm:prSet presAssocID="{FF9774D5-5546-4948-9E38-9D08E321836B}" presName="vertThree" presStyleCnt="0"/>
      <dgm:spPr/>
    </dgm:pt>
    <dgm:pt modelId="{D814FFAE-90E9-4110-9A47-E041F6F6C9C4}" type="pres">
      <dgm:prSet presAssocID="{FF9774D5-5546-4948-9E38-9D08E321836B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DAA75D-5F12-4A0C-8F40-1A2233B6D580}" type="pres">
      <dgm:prSet presAssocID="{FF9774D5-5546-4948-9E38-9D08E321836B}" presName="parTransThree" presStyleCnt="0"/>
      <dgm:spPr/>
    </dgm:pt>
    <dgm:pt modelId="{2DE22D4E-404A-4A37-93B2-D63429636149}" type="pres">
      <dgm:prSet presAssocID="{FF9774D5-5546-4948-9E38-9D08E321836B}" presName="horzThree" presStyleCnt="0"/>
      <dgm:spPr/>
    </dgm:pt>
    <dgm:pt modelId="{D3D614AC-1140-42A9-A584-CDC226B3E3D6}" type="pres">
      <dgm:prSet presAssocID="{2C9E5CC7-C19D-4C22-BD61-82B3C259E4A0}" presName="vertFour" presStyleCnt="0">
        <dgm:presLayoutVars>
          <dgm:chPref val="3"/>
        </dgm:presLayoutVars>
      </dgm:prSet>
      <dgm:spPr/>
    </dgm:pt>
    <dgm:pt modelId="{30606B6C-B308-401A-BF27-89ED1C9A5C4A}" type="pres">
      <dgm:prSet presAssocID="{2C9E5CC7-C19D-4C22-BD61-82B3C259E4A0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6856C8-1B70-4E59-8689-E9A14AFC6BC8}" type="pres">
      <dgm:prSet presAssocID="{2C9E5CC7-C19D-4C22-BD61-82B3C259E4A0}" presName="horzFour" presStyleCnt="0"/>
      <dgm:spPr/>
    </dgm:pt>
    <dgm:pt modelId="{C185398F-51A4-4863-9858-4C1D98595358}" type="pres">
      <dgm:prSet presAssocID="{DCB80730-0D44-4384-8041-D24AA419B0CD}" presName="sibSpaceFour" presStyleCnt="0"/>
      <dgm:spPr/>
    </dgm:pt>
    <dgm:pt modelId="{9F6160AA-E0EB-45F2-87BD-1641F53DCC75}" type="pres">
      <dgm:prSet presAssocID="{66844B32-6F68-4C96-BF9C-B1EF7F7722C9}" presName="vertFour" presStyleCnt="0">
        <dgm:presLayoutVars>
          <dgm:chPref val="3"/>
        </dgm:presLayoutVars>
      </dgm:prSet>
      <dgm:spPr/>
    </dgm:pt>
    <dgm:pt modelId="{EFF04E90-79C4-4CB3-9514-21918019B1EC}" type="pres">
      <dgm:prSet presAssocID="{66844B32-6F68-4C96-BF9C-B1EF7F7722C9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4C6CA1-79F4-4294-9677-9AF1F7770145}" type="pres">
      <dgm:prSet presAssocID="{66844B32-6F68-4C96-BF9C-B1EF7F7722C9}" presName="horzFour" presStyleCnt="0"/>
      <dgm:spPr/>
    </dgm:pt>
  </dgm:ptLst>
  <dgm:cxnLst>
    <dgm:cxn modelId="{C46BBE3C-95F9-4146-9E6B-BBC556D4A3BC}" type="presOf" srcId="{66844B32-6F68-4C96-BF9C-B1EF7F7722C9}" destId="{EFF04E90-79C4-4CB3-9514-21918019B1EC}" srcOrd="0" destOrd="0" presId="urn:microsoft.com/office/officeart/2005/8/layout/hierarchy4"/>
    <dgm:cxn modelId="{602F24C4-B729-4C9F-861C-71CA350B6AA0}" type="presOf" srcId="{8B1EF105-2E8B-42AE-938F-001124822ECD}" destId="{B6201CAB-43C2-46D6-9A31-9CB19B148A7E}" srcOrd="0" destOrd="0" presId="urn:microsoft.com/office/officeart/2005/8/layout/hierarchy4"/>
    <dgm:cxn modelId="{33E0866F-40F3-4DF6-9B60-427C66B965F1}" type="presOf" srcId="{C76C9BA9-498A-487E-94BA-E13C271DFB37}" destId="{ABD7E3E6-FB97-4BD6-9A14-7B85687249A3}" srcOrd="0" destOrd="0" presId="urn:microsoft.com/office/officeart/2005/8/layout/hierarchy4"/>
    <dgm:cxn modelId="{934BF432-AE92-4C1B-98FC-BA4784C37485}" srcId="{10AA2E95-6D9F-474B-B724-B649FAD729C4}" destId="{4FACB08C-4FD2-46B6-BECD-8B3CE00D15BA}" srcOrd="0" destOrd="0" parTransId="{22A22D87-CCD3-4766-ACCB-26DCD944CD72}" sibTransId="{F5D4FC01-C432-4F40-B90D-83E127E2CE39}"/>
    <dgm:cxn modelId="{52591718-D482-4C72-BFC2-09B6C204529F}" srcId="{8B1EF105-2E8B-42AE-938F-001124822ECD}" destId="{10AA2E95-6D9F-474B-B724-B649FAD729C4}" srcOrd="0" destOrd="0" parTransId="{92E7D881-28BD-4EC2-8036-006427C927F3}" sibTransId="{171C101A-DB8E-40D2-9738-2BF1B352FBCB}"/>
    <dgm:cxn modelId="{B2D09FD5-677A-45B1-8E52-BB010F07A658}" type="presOf" srcId="{D52CE2DC-F725-4215-BE26-B46320F6EB5A}" destId="{74F042CF-BE72-4113-9242-7E72285A6D67}" srcOrd="0" destOrd="0" presId="urn:microsoft.com/office/officeart/2005/8/layout/hierarchy4"/>
    <dgm:cxn modelId="{6AA1C62D-00E9-4F7B-8393-A4471195723F}" srcId="{D52CE2DC-F725-4215-BE26-B46320F6EB5A}" destId="{C76C9BA9-498A-487E-94BA-E13C271DFB37}" srcOrd="1" destOrd="0" parTransId="{60E8C9C6-D816-4D03-B08A-ACE30C4DA5A5}" sibTransId="{14F8DE10-1B55-4FE6-AA81-7C7871E5A1F3}"/>
    <dgm:cxn modelId="{25BBB45A-5580-4F78-8709-12BA983B9648}" srcId="{FF9774D5-5546-4948-9E38-9D08E321836B}" destId="{66844B32-6F68-4C96-BF9C-B1EF7F7722C9}" srcOrd="1" destOrd="0" parTransId="{04ED2DA3-FBE2-4C89-8795-6614F798059B}" sibTransId="{B58EFA10-CD31-4F64-9A35-50C4A8E8871A}"/>
    <dgm:cxn modelId="{F42ED0FC-F823-4EFE-8BEF-B444C32FD97F}" srcId="{D52CE2DC-F725-4215-BE26-B46320F6EB5A}" destId="{8B1EF105-2E8B-42AE-938F-001124822ECD}" srcOrd="0" destOrd="0" parTransId="{52BD2622-B55C-46DA-811A-D753D7461217}" sibTransId="{02B091E2-067B-41DB-A81B-F28C6535C194}"/>
    <dgm:cxn modelId="{88F3115A-9993-4E2E-8572-2B40DEA4F227}" type="presOf" srcId="{10AA2E95-6D9F-474B-B724-B649FAD729C4}" destId="{3ECDBEE3-5D0B-4F7C-9894-2A202E9E9152}" srcOrd="0" destOrd="0" presId="urn:microsoft.com/office/officeart/2005/8/layout/hierarchy4"/>
    <dgm:cxn modelId="{E46243F1-91CB-4F15-8A4E-384515A12D77}" srcId="{A105553B-A2F1-43C1-9611-C1085E5B6C2C}" destId="{D52CE2DC-F725-4215-BE26-B46320F6EB5A}" srcOrd="0" destOrd="0" parTransId="{7A275D66-D744-4EF1-835D-DF7F4B4947CA}" sibTransId="{CDF6FF4E-1AFC-4F10-9F03-E96C81CD1375}"/>
    <dgm:cxn modelId="{E1343F81-D289-4C33-852F-26DCD41E9630}" type="presOf" srcId="{2C9E5CC7-C19D-4C22-BD61-82B3C259E4A0}" destId="{30606B6C-B308-401A-BF27-89ED1C9A5C4A}" srcOrd="0" destOrd="0" presId="urn:microsoft.com/office/officeart/2005/8/layout/hierarchy4"/>
    <dgm:cxn modelId="{9573BDCB-2E28-45D8-94A3-1FB8C7471E56}" type="presOf" srcId="{4FACB08C-4FD2-46B6-BECD-8B3CE00D15BA}" destId="{D828B3F1-08B6-4F86-A6A3-474709024910}" srcOrd="0" destOrd="0" presId="urn:microsoft.com/office/officeart/2005/8/layout/hierarchy4"/>
    <dgm:cxn modelId="{780AA8DA-5A83-457E-A0FF-9D39606694DC}" type="presOf" srcId="{A105553B-A2F1-43C1-9611-C1085E5B6C2C}" destId="{643E48CF-0890-4296-A9A6-3A932247DBA2}" srcOrd="0" destOrd="0" presId="urn:microsoft.com/office/officeart/2005/8/layout/hierarchy4"/>
    <dgm:cxn modelId="{A5D1DC89-FE24-4FF8-A181-B42A1E203AAD}" srcId="{C76C9BA9-498A-487E-94BA-E13C271DFB37}" destId="{FF9774D5-5546-4948-9E38-9D08E321836B}" srcOrd="0" destOrd="0" parTransId="{672501CA-4132-42BF-B1F7-69BE7B21056A}" sibTransId="{10DBCDDB-CA3B-49E6-8EE7-4E5E4334D94F}"/>
    <dgm:cxn modelId="{D9C9AFB2-B1FD-477B-878F-23715936F06C}" srcId="{FF9774D5-5546-4948-9E38-9D08E321836B}" destId="{2C9E5CC7-C19D-4C22-BD61-82B3C259E4A0}" srcOrd="0" destOrd="0" parTransId="{2EDBF382-9808-4797-86FA-17003BBC3A3D}" sibTransId="{DCB80730-0D44-4384-8041-D24AA419B0CD}"/>
    <dgm:cxn modelId="{C24F26FB-2C3F-43DB-BAC7-4FBED497EBEC}" type="presOf" srcId="{FF9774D5-5546-4948-9E38-9D08E321836B}" destId="{D814FFAE-90E9-4110-9A47-E041F6F6C9C4}" srcOrd="0" destOrd="0" presId="urn:microsoft.com/office/officeart/2005/8/layout/hierarchy4"/>
    <dgm:cxn modelId="{66287F63-FB5F-4E29-BE40-163C47BA91E5}" type="presParOf" srcId="{643E48CF-0890-4296-A9A6-3A932247DBA2}" destId="{C3A26F42-CC8A-4F34-97D1-24D2BFD49046}" srcOrd="0" destOrd="0" presId="urn:microsoft.com/office/officeart/2005/8/layout/hierarchy4"/>
    <dgm:cxn modelId="{6EE803C1-317B-45B6-B478-693D6106F4D2}" type="presParOf" srcId="{C3A26F42-CC8A-4F34-97D1-24D2BFD49046}" destId="{74F042CF-BE72-4113-9242-7E72285A6D67}" srcOrd="0" destOrd="0" presId="urn:microsoft.com/office/officeart/2005/8/layout/hierarchy4"/>
    <dgm:cxn modelId="{577708F0-B1B0-48C1-A196-5478C18A215F}" type="presParOf" srcId="{C3A26F42-CC8A-4F34-97D1-24D2BFD49046}" destId="{D4A8AE73-D460-400B-9E70-C558F3114200}" srcOrd="1" destOrd="0" presId="urn:microsoft.com/office/officeart/2005/8/layout/hierarchy4"/>
    <dgm:cxn modelId="{004D4B5C-93E2-4BE1-BBFA-BD3680EA6A18}" type="presParOf" srcId="{C3A26F42-CC8A-4F34-97D1-24D2BFD49046}" destId="{621956ED-876C-47D8-96AD-7A3DFB4B3077}" srcOrd="2" destOrd="0" presId="urn:microsoft.com/office/officeart/2005/8/layout/hierarchy4"/>
    <dgm:cxn modelId="{5117C48A-2217-4712-9A78-3894449971FD}" type="presParOf" srcId="{621956ED-876C-47D8-96AD-7A3DFB4B3077}" destId="{2600CCA5-F4D3-4BB3-9300-E07A52247D18}" srcOrd="0" destOrd="0" presId="urn:microsoft.com/office/officeart/2005/8/layout/hierarchy4"/>
    <dgm:cxn modelId="{659C33D9-DE19-4F62-8F5A-7CF775279A6C}" type="presParOf" srcId="{2600CCA5-F4D3-4BB3-9300-E07A52247D18}" destId="{B6201CAB-43C2-46D6-9A31-9CB19B148A7E}" srcOrd="0" destOrd="0" presId="urn:microsoft.com/office/officeart/2005/8/layout/hierarchy4"/>
    <dgm:cxn modelId="{971BFAFB-DE46-4A09-94D0-8D6AC5E0913A}" type="presParOf" srcId="{2600CCA5-F4D3-4BB3-9300-E07A52247D18}" destId="{64C36303-2831-48B6-B43E-49E566180709}" srcOrd="1" destOrd="0" presId="urn:microsoft.com/office/officeart/2005/8/layout/hierarchy4"/>
    <dgm:cxn modelId="{DC22AF72-FF34-40AF-A3D9-C1467233D3CF}" type="presParOf" srcId="{2600CCA5-F4D3-4BB3-9300-E07A52247D18}" destId="{1878F397-5C31-4143-B23B-D9D7B8085FDF}" srcOrd="2" destOrd="0" presId="urn:microsoft.com/office/officeart/2005/8/layout/hierarchy4"/>
    <dgm:cxn modelId="{A489F04C-5B18-405D-BB05-9808FE9AB70D}" type="presParOf" srcId="{1878F397-5C31-4143-B23B-D9D7B8085FDF}" destId="{A96D2188-1B40-4287-B3B2-DF3FD2CDFAAA}" srcOrd="0" destOrd="0" presId="urn:microsoft.com/office/officeart/2005/8/layout/hierarchy4"/>
    <dgm:cxn modelId="{690C2125-8353-48CE-A860-6BFF6C8150B9}" type="presParOf" srcId="{A96D2188-1B40-4287-B3B2-DF3FD2CDFAAA}" destId="{3ECDBEE3-5D0B-4F7C-9894-2A202E9E9152}" srcOrd="0" destOrd="0" presId="urn:microsoft.com/office/officeart/2005/8/layout/hierarchy4"/>
    <dgm:cxn modelId="{47E43623-0248-419B-996E-CCCFC6C75F19}" type="presParOf" srcId="{A96D2188-1B40-4287-B3B2-DF3FD2CDFAAA}" destId="{3D09881F-DF02-47C3-BB1F-CDB34B52AF2B}" srcOrd="1" destOrd="0" presId="urn:microsoft.com/office/officeart/2005/8/layout/hierarchy4"/>
    <dgm:cxn modelId="{4D2FB1F5-7A24-4CD7-BE3F-A85469E0EF38}" type="presParOf" srcId="{A96D2188-1B40-4287-B3B2-DF3FD2CDFAAA}" destId="{1136ABF5-DC78-421B-BE21-1A7E5027DA03}" srcOrd="2" destOrd="0" presId="urn:microsoft.com/office/officeart/2005/8/layout/hierarchy4"/>
    <dgm:cxn modelId="{C8AD7B1D-A778-43C6-86F3-91C1F8B04A63}" type="presParOf" srcId="{1136ABF5-DC78-421B-BE21-1A7E5027DA03}" destId="{5FAD5CA4-DF3D-42F1-97BC-50A97CC0A846}" srcOrd="0" destOrd="0" presId="urn:microsoft.com/office/officeart/2005/8/layout/hierarchy4"/>
    <dgm:cxn modelId="{93564449-A4C3-4BBB-AE57-D72FC285D228}" type="presParOf" srcId="{5FAD5CA4-DF3D-42F1-97BC-50A97CC0A846}" destId="{D828B3F1-08B6-4F86-A6A3-474709024910}" srcOrd="0" destOrd="0" presId="urn:microsoft.com/office/officeart/2005/8/layout/hierarchy4"/>
    <dgm:cxn modelId="{79444783-1296-4413-BE20-66B453FA9B04}" type="presParOf" srcId="{5FAD5CA4-DF3D-42F1-97BC-50A97CC0A846}" destId="{AA79C3E3-3A93-4683-982A-5AF276E2A0A6}" srcOrd="1" destOrd="0" presId="urn:microsoft.com/office/officeart/2005/8/layout/hierarchy4"/>
    <dgm:cxn modelId="{3ADD22F9-658A-4D2A-B6C3-3E714DCC6909}" type="presParOf" srcId="{621956ED-876C-47D8-96AD-7A3DFB4B3077}" destId="{605782B6-A4A2-43B3-A657-D909BC8178D6}" srcOrd="1" destOrd="0" presId="urn:microsoft.com/office/officeart/2005/8/layout/hierarchy4"/>
    <dgm:cxn modelId="{9F417A42-E69C-4B38-95B9-0B132BCB8BE3}" type="presParOf" srcId="{621956ED-876C-47D8-96AD-7A3DFB4B3077}" destId="{50B714CE-2AB8-4793-9CC8-BCB8589C9C0F}" srcOrd="2" destOrd="0" presId="urn:microsoft.com/office/officeart/2005/8/layout/hierarchy4"/>
    <dgm:cxn modelId="{D8DB0B41-C092-4A33-9041-9B65DFC19080}" type="presParOf" srcId="{50B714CE-2AB8-4793-9CC8-BCB8589C9C0F}" destId="{ABD7E3E6-FB97-4BD6-9A14-7B85687249A3}" srcOrd="0" destOrd="0" presId="urn:microsoft.com/office/officeart/2005/8/layout/hierarchy4"/>
    <dgm:cxn modelId="{2132CE8D-5C3A-4F5F-85FB-69D9B6ED5825}" type="presParOf" srcId="{50B714CE-2AB8-4793-9CC8-BCB8589C9C0F}" destId="{37BBC032-0954-4D10-ACB7-EB0269737EC0}" srcOrd="1" destOrd="0" presId="urn:microsoft.com/office/officeart/2005/8/layout/hierarchy4"/>
    <dgm:cxn modelId="{18ED8477-3D0D-4E92-A79A-86BF7EA22581}" type="presParOf" srcId="{50B714CE-2AB8-4793-9CC8-BCB8589C9C0F}" destId="{78F90271-65A0-482D-954A-2BA6988AED71}" srcOrd="2" destOrd="0" presId="urn:microsoft.com/office/officeart/2005/8/layout/hierarchy4"/>
    <dgm:cxn modelId="{44EC854B-633C-4844-AE00-1EF925507FC4}" type="presParOf" srcId="{78F90271-65A0-482D-954A-2BA6988AED71}" destId="{48B5CFE4-B21D-496D-88A9-F55021CC073F}" srcOrd="0" destOrd="0" presId="urn:microsoft.com/office/officeart/2005/8/layout/hierarchy4"/>
    <dgm:cxn modelId="{E4C1849B-1B69-49D8-94B7-0BE6D26042D8}" type="presParOf" srcId="{48B5CFE4-B21D-496D-88A9-F55021CC073F}" destId="{D814FFAE-90E9-4110-9A47-E041F6F6C9C4}" srcOrd="0" destOrd="0" presId="urn:microsoft.com/office/officeart/2005/8/layout/hierarchy4"/>
    <dgm:cxn modelId="{562FB365-4FB6-44C3-B5EE-DFCAA45DA5B1}" type="presParOf" srcId="{48B5CFE4-B21D-496D-88A9-F55021CC073F}" destId="{49DAA75D-5F12-4A0C-8F40-1A2233B6D580}" srcOrd="1" destOrd="0" presId="urn:microsoft.com/office/officeart/2005/8/layout/hierarchy4"/>
    <dgm:cxn modelId="{566BD148-0CF0-42D3-AB2A-15336DCF3BFA}" type="presParOf" srcId="{48B5CFE4-B21D-496D-88A9-F55021CC073F}" destId="{2DE22D4E-404A-4A37-93B2-D63429636149}" srcOrd="2" destOrd="0" presId="urn:microsoft.com/office/officeart/2005/8/layout/hierarchy4"/>
    <dgm:cxn modelId="{4633289C-DFEB-4B8C-94E8-752829D79ACE}" type="presParOf" srcId="{2DE22D4E-404A-4A37-93B2-D63429636149}" destId="{D3D614AC-1140-42A9-A584-CDC226B3E3D6}" srcOrd="0" destOrd="0" presId="urn:microsoft.com/office/officeart/2005/8/layout/hierarchy4"/>
    <dgm:cxn modelId="{3485C658-290D-4125-ADDA-58559784A3BE}" type="presParOf" srcId="{D3D614AC-1140-42A9-A584-CDC226B3E3D6}" destId="{30606B6C-B308-401A-BF27-89ED1C9A5C4A}" srcOrd="0" destOrd="0" presId="urn:microsoft.com/office/officeart/2005/8/layout/hierarchy4"/>
    <dgm:cxn modelId="{A8730CBB-AB34-44A2-BE08-9DF5415BB365}" type="presParOf" srcId="{D3D614AC-1140-42A9-A584-CDC226B3E3D6}" destId="{D06856C8-1B70-4E59-8689-E9A14AFC6BC8}" srcOrd="1" destOrd="0" presId="urn:microsoft.com/office/officeart/2005/8/layout/hierarchy4"/>
    <dgm:cxn modelId="{C4B85583-9C0C-4A23-BB35-69C110293602}" type="presParOf" srcId="{2DE22D4E-404A-4A37-93B2-D63429636149}" destId="{C185398F-51A4-4863-9858-4C1D98595358}" srcOrd="1" destOrd="0" presId="urn:microsoft.com/office/officeart/2005/8/layout/hierarchy4"/>
    <dgm:cxn modelId="{FCBAFF7C-29B4-401B-A821-6671DD4B1E81}" type="presParOf" srcId="{2DE22D4E-404A-4A37-93B2-D63429636149}" destId="{9F6160AA-E0EB-45F2-87BD-1641F53DCC75}" srcOrd="2" destOrd="0" presId="urn:microsoft.com/office/officeart/2005/8/layout/hierarchy4"/>
    <dgm:cxn modelId="{E3D8DFDE-536E-4207-AEB6-35C46730EFC4}" type="presParOf" srcId="{9F6160AA-E0EB-45F2-87BD-1641F53DCC75}" destId="{EFF04E90-79C4-4CB3-9514-21918019B1EC}" srcOrd="0" destOrd="0" presId="urn:microsoft.com/office/officeart/2005/8/layout/hierarchy4"/>
    <dgm:cxn modelId="{99FDBEC5-2051-4264-8126-D42D53AAAFD7}" type="presParOf" srcId="{9F6160AA-E0EB-45F2-87BD-1641F53DCC75}" destId="{234C6CA1-79F4-4294-9677-9AF1F7770145}" srcOrd="1" destOrd="0" presId="urn:microsoft.com/office/officeart/2005/8/layout/hierarchy4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539BBE5-5F4F-4869-83E9-9642155FF1B7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EB1B423-79D4-418E-8573-E7AAF9BEB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67055C-BFB5-4BF8-A05F-58342EA05165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691712-74F4-4C4E-B46F-1DBDEFB67385}" type="slidenum">
              <a:rPr lang="ru-RU" smtClean="0">
                <a:latin typeface="Arial" pitchFamily="34" charset="0"/>
              </a:rPr>
              <a:pPr/>
              <a:t>16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A4B864-A0CF-4685-AEF9-54283AB5E941}" type="slidenum">
              <a:rPr lang="ru-RU" smtClean="0">
                <a:latin typeface="Arial" pitchFamily="34" charset="0"/>
              </a:rPr>
              <a:pPr/>
              <a:t>23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9" name="Rectangle 3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" name="Rectangle 3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" name="Rectangle 3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216E1-2CC3-429F-9E72-EEF00BA14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2FC1F-73E5-4B47-A693-CBAD1E3B4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E4A8A-888A-4656-981E-05E7B7CFE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44C55-2356-45B1-A759-204716211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73892-7425-4578-9B60-F14CD4806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F6575-DD2E-4FD5-9147-336F0872C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21880-0475-44C7-A4C9-EB29C6D42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FC91E-B936-470F-8657-246891D48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0B52C-3248-47C0-AA62-F381449AF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F7440-65B5-41DA-A3FB-84256734F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976BB-71DA-4120-95ED-89E2F9980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07BC47AB-CF91-4031-8A65-8A13C10E1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78" r:id="rId3"/>
    <p:sldLayoutId id="2147483777" r:id="rId4"/>
    <p:sldLayoutId id="2147483776" r:id="rId5"/>
    <p:sldLayoutId id="2147483775" r:id="rId6"/>
    <p:sldLayoutId id="2147483774" r:id="rId7"/>
    <p:sldLayoutId id="2147483773" r:id="rId8"/>
    <p:sldLayoutId id="2147483772" r:id="rId9"/>
    <p:sldLayoutId id="2147483771" r:id="rId10"/>
    <p:sldLayoutId id="21474837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diagramData" Target="../diagrams/data1.xml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1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0.emf"/><Relationship Id="rId4" Type="http://schemas.openxmlformats.org/officeDocument/2006/relationships/diagramLayout" Target="../diagrams/layout1.xml"/><Relationship Id="rId9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76400"/>
            <a:ext cx="7924800" cy="1470025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b="1" cap="all" dirty="0" smtClean="0">
                <a:ln w="9000" cmpd="sng">
                  <a:solidFill>
                    <a:schemeClr val="accent1">
                      <a:lumMod val="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Случайные, достоверные и невозможные события.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962400"/>
            <a:ext cx="7620000" cy="1295400"/>
          </a:xfrm>
          <a:prstGeom prst="roundRect">
            <a:avLst>
              <a:gd name="adj" fmla="val 23262"/>
            </a:avLst>
          </a:prstGeom>
          <a:solidFill>
            <a:srgbClr val="92D050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Сравнение шансов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066800"/>
            <a:ext cx="7696200" cy="4525963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40000"/>
              </a:lnSpc>
              <a:defRPr/>
            </a:pPr>
            <a:r>
              <a:rPr lang="ru-RU" sz="3600" dirty="0" smtClean="0"/>
              <a:t>События, которые при данных условиях обязательно происходят, называют </a:t>
            </a:r>
            <a:r>
              <a:rPr lang="ru-RU" sz="4000" b="1" dirty="0" smtClean="0">
                <a:solidFill>
                  <a:schemeClr val="accent1">
                    <a:lumMod val="25000"/>
                  </a:schemeClr>
                </a:solidFill>
              </a:rPr>
              <a:t>достоверными</a:t>
            </a:r>
            <a:r>
              <a:rPr lang="ru-RU" sz="36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4143375"/>
            <a:ext cx="6629400" cy="59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defRPr/>
            </a:pPr>
            <a:r>
              <a:rPr lang="ru-RU" sz="3600" b="1" kern="0" dirty="0">
                <a:solidFill>
                  <a:schemeClr val="accent1">
                    <a:lumMod val="25000"/>
                  </a:schemeClr>
                </a:solidFill>
                <a:cs typeface="Arial" pitchFamily="34" charset="0"/>
              </a:rPr>
              <a:t>День      сменяет     ночь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352800" y="3505200"/>
            <a:ext cx="2236788" cy="53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defRPr/>
            </a:pPr>
            <a:r>
              <a:rPr lang="ru-RU" sz="3200" b="1" kern="0" dirty="0">
                <a:solidFill>
                  <a:srgbClr val="BBE0E3">
                    <a:lumMod val="25000"/>
                  </a:srgbClr>
                </a:solidFill>
                <a:latin typeface="Times New Roman" pitchFamily="18" charset="0"/>
              </a:rPr>
              <a:t>Например:</a:t>
            </a:r>
          </a:p>
        </p:txBody>
      </p:sp>
      <p:pic>
        <p:nvPicPr>
          <p:cNvPr id="9259" name="Picture 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4800600"/>
            <a:ext cx="2879725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60" name="Picture 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800600"/>
            <a:ext cx="3581400" cy="1766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6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3657600"/>
            <a:ext cx="7620000" cy="1143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Как вы думаете, предсказанное событие наступит или нет? </a:t>
            </a:r>
          </a:p>
        </p:txBody>
      </p:sp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1011238" y="1676400"/>
            <a:ext cx="7370762" cy="1262063"/>
            <a:chOff x="630237" y="1676400"/>
            <a:chExt cx="7370763" cy="1262063"/>
          </a:xfrm>
        </p:grpSpPr>
        <p:sp>
          <p:nvSpPr>
            <p:cNvPr id="4" name="Пятиугольник 3"/>
            <p:cNvSpPr/>
            <p:nvPr/>
          </p:nvSpPr>
          <p:spPr>
            <a:xfrm>
              <a:off x="1885949" y="1828800"/>
              <a:ext cx="3200400" cy="990600"/>
            </a:xfrm>
            <a:prstGeom prst="homePlate">
              <a:avLst/>
            </a:prstGeom>
            <a:solidFill>
              <a:srgbClr val="92D050">
                <a:alpha val="5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20000"/>
                </a:spcBef>
                <a:buClr>
                  <a:srgbClr val="000000"/>
                </a:buClr>
                <a:defRPr/>
              </a:pPr>
              <a:r>
                <a:rPr lang="ru-RU" sz="3200" b="1" kern="0" dirty="0">
                  <a:ln w="19050">
                    <a:noFill/>
                    <a:prstDash val="solid"/>
                  </a:ln>
                  <a:solidFill>
                    <a:srgbClr val="BBE0E3">
                      <a:lumMod val="2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</a:rPr>
                <a:t>Второе</a:t>
              </a:r>
              <a:br>
                <a:rPr lang="ru-RU" sz="3200" b="1" kern="0" dirty="0">
                  <a:ln w="19050">
                    <a:noFill/>
                    <a:prstDash val="solid"/>
                  </a:ln>
                  <a:solidFill>
                    <a:srgbClr val="BBE0E3">
                      <a:lumMod val="2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</a:rPr>
              </a:br>
              <a:r>
                <a:rPr lang="ru-RU" sz="3200" b="1" kern="0" dirty="0">
                  <a:ln w="19050">
                    <a:noFill/>
                    <a:prstDash val="solid"/>
                  </a:ln>
                  <a:solidFill>
                    <a:srgbClr val="BBE0E3">
                      <a:lumMod val="2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</a:rPr>
                <a:t>предсказание: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391150" y="1676400"/>
              <a:ext cx="2609850" cy="12620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rgbClr val="000000"/>
                </a:buClr>
                <a:defRPr/>
              </a:pPr>
              <a:r>
                <a:rPr lang="ru-RU" sz="3200" b="1" kern="0" dirty="0">
                  <a:solidFill>
                    <a:srgbClr val="BBE0E3">
                      <a:lumMod val="25000"/>
                    </a:srgbClr>
                  </a:solidFill>
                  <a:latin typeface="Times New Roman" pitchFamily="18" charset="0"/>
                </a:rPr>
                <a:t>выпадет цифра </a:t>
              </a:r>
              <a:r>
                <a:rPr lang="ru-RU" sz="4400" b="1" kern="0" dirty="0">
                  <a:solidFill>
                    <a:srgbClr val="BBE0E3">
                      <a:lumMod val="25000"/>
                    </a:srgbClr>
                  </a:solidFill>
                  <a:latin typeface="Times New Roman" pitchFamily="18" charset="0"/>
                </a:rPr>
                <a:t>7</a:t>
              </a:r>
              <a:r>
                <a:rPr lang="ru-RU" sz="3200" b="1" kern="0" dirty="0">
                  <a:solidFill>
                    <a:srgbClr val="BBE0E3">
                      <a:lumMod val="25000"/>
                    </a:srgbClr>
                  </a:solidFill>
                  <a:latin typeface="Times New Roman" pitchFamily="18" charset="0"/>
                </a:rPr>
                <a:t> </a:t>
              </a: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0237" y="1755775"/>
              <a:ext cx="1047751" cy="111462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95400"/>
            <a:ext cx="7620000" cy="24384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sz="3600" dirty="0" smtClean="0"/>
              <a:t>События, которые при данных условиях не могут произойти, называют </a:t>
            </a:r>
            <a:r>
              <a:rPr lang="ru-RU" sz="4000" b="1" dirty="0" smtClean="0">
                <a:solidFill>
                  <a:schemeClr val="accent1">
                    <a:lumMod val="25000"/>
                  </a:schemeClr>
                </a:solidFill>
              </a:rPr>
              <a:t>невозможными</a:t>
            </a:r>
            <a:r>
              <a:rPr lang="ru-RU" sz="3600" dirty="0" smtClean="0"/>
              <a:t>.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  <a:defRPr/>
            </a:pPr>
            <a:endParaRPr lang="ru-RU" sz="2400" b="1" i="1" dirty="0" smtClean="0">
              <a:solidFill>
                <a:srgbClr val="FFFF00"/>
              </a:solidFill>
              <a:latin typeface="Blackadder ITC" pitchFamily="82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400" b="1" i="1" dirty="0" smtClean="0">
              <a:solidFill>
                <a:srgbClr val="FFFF00"/>
              </a:solidFill>
              <a:latin typeface="Blackadder ITC" pitchFamily="82" charset="0"/>
            </a:endParaRPr>
          </a:p>
          <a:p>
            <a:pPr algn="just" eaLnBrk="1" hangingPunct="1">
              <a:defRPr/>
            </a:pPr>
            <a:endParaRPr lang="ru-RU" b="1" dirty="0" smtClean="0"/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9" name="Рисунок 8" descr="1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3657600"/>
            <a:ext cx="1722203" cy="2462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7200" b="1" cap="all" dirty="0" smtClean="0">
                <a:ln w="0"/>
                <a:solidFill>
                  <a:schemeClr val="accent1">
                    <a:lumMod val="25000"/>
                  </a:schemeClr>
                </a:solidFill>
              </a:rPr>
              <a:t>Аукцион     </a:t>
            </a:r>
            <a:r>
              <a:rPr lang="ru-RU" sz="7200" b="1" cap="all" dirty="0" err="1" smtClean="0">
                <a:ln w="0"/>
                <a:solidFill>
                  <a:schemeClr val="accent1">
                    <a:lumMod val="25000"/>
                  </a:schemeClr>
                </a:solidFill>
              </a:rPr>
              <a:t>невозможныхсобытий</a:t>
            </a:r>
            <a:r>
              <a:rPr lang="ru-RU" sz="7200" b="1" cap="all" dirty="0" smtClean="0">
                <a:ln w="0"/>
                <a:solidFill>
                  <a:schemeClr val="accent1">
                    <a:lumMod val="2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3733800"/>
            <a:ext cx="7620000" cy="1143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Как вы думаете, предсказанное событие наступит или нет? </a:t>
            </a: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838200" y="1676400"/>
            <a:ext cx="7391400" cy="1262063"/>
            <a:chOff x="838200" y="1676400"/>
            <a:chExt cx="7391400" cy="1262063"/>
          </a:xfrm>
        </p:grpSpPr>
        <p:sp>
          <p:nvSpPr>
            <p:cNvPr id="4" name="Пятиугольник 3"/>
            <p:cNvSpPr/>
            <p:nvPr/>
          </p:nvSpPr>
          <p:spPr>
            <a:xfrm>
              <a:off x="1828800" y="1828800"/>
              <a:ext cx="3200400" cy="990600"/>
            </a:xfrm>
            <a:prstGeom prst="homePlate">
              <a:avLst/>
            </a:prstGeom>
            <a:solidFill>
              <a:srgbClr val="92D050">
                <a:alpha val="5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20000"/>
                </a:spcBef>
                <a:buClr>
                  <a:srgbClr val="000000"/>
                </a:buClr>
                <a:defRPr/>
              </a:pPr>
              <a:r>
                <a:rPr lang="ru-RU" sz="3200" b="1" kern="0" dirty="0">
                  <a:ln w="19050">
                    <a:noFill/>
                    <a:prstDash val="solid"/>
                  </a:ln>
                  <a:solidFill>
                    <a:srgbClr val="BBE0E3">
                      <a:lumMod val="2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</a:rPr>
                <a:t>Третье</a:t>
              </a:r>
              <a:br>
                <a:rPr lang="ru-RU" sz="3200" b="1" kern="0" dirty="0">
                  <a:ln w="19050">
                    <a:noFill/>
                    <a:prstDash val="solid"/>
                  </a:ln>
                  <a:solidFill>
                    <a:srgbClr val="BBE0E3">
                      <a:lumMod val="2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</a:rPr>
              </a:br>
              <a:r>
                <a:rPr lang="ru-RU" sz="3200" b="1" kern="0" dirty="0">
                  <a:ln w="19050">
                    <a:noFill/>
                    <a:prstDash val="solid"/>
                  </a:ln>
                  <a:solidFill>
                    <a:srgbClr val="BBE0E3">
                      <a:lumMod val="2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</a:rPr>
                <a:t>предсказание: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257800" y="1676400"/>
              <a:ext cx="2971800" cy="12620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rgbClr val="000000"/>
                </a:buClr>
                <a:defRPr/>
              </a:pPr>
              <a:r>
                <a:rPr lang="ru-RU" sz="3200" b="1" kern="0" dirty="0">
                  <a:solidFill>
                    <a:srgbClr val="BBE0E3">
                      <a:lumMod val="25000"/>
                    </a:srgbClr>
                  </a:solidFill>
                  <a:latin typeface="Times New Roman" pitchFamily="18" charset="0"/>
                </a:rPr>
                <a:t>выпадет цифра </a:t>
              </a:r>
              <a:r>
                <a:rPr lang="ru-RU" sz="4400" b="1" kern="0" dirty="0">
                  <a:solidFill>
                    <a:srgbClr val="BBE0E3">
                      <a:lumMod val="25000"/>
                    </a:srgbClr>
                  </a:solidFill>
                  <a:latin typeface="Times New Roman" pitchFamily="18" charset="0"/>
                </a:rPr>
                <a:t>1</a:t>
              </a:r>
              <a:r>
                <a:rPr lang="ru-RU" sz="3200" b="1" kern="0" dirty="0">
                  <a:solidFill>
                    <a:srgbClr val="BBE0E3">
                      <a:lumMod val="25000"/>
                    </a:srgbClr>
                  </a:solidFill>
                  <a:latin typeface="Times New Roman" pitchFamily="18" charset="0"/>
                </a:rPr>
                <a:t> </a:t>
              </a: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0000" t="13561" r="10248" b="45031"/>
            <a:stretch>
              <a:fillRect/>
            </a:stretch>
          </p:blipFill>
          <p:spPr bwMode="auto">
            <a:xfrm>
              <a:off x="838200" y="1828800"/>
              <a:ext cx="950976" cy="990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152400"/>
            <a:ext cx="77724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1E4649"/>
                </a:solidFill>
              </a:rPr>
              <a:t>Случайные события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38600"/>
            <a:ext cx="8305800" cy="22098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400" smtClean="0"/>
              <a:t>Событие, которое в одних и тех же условиях может произойти, а может и не произойти,  называются </a:t>
            </a:r>
            <a:r>
              <a:rPr lang="ru-RU" sz="3400" b="1" smtClean="0">
                <a:solidFill>
                  <a:srgbClr val="1E4649"/>
                </a:solidFill>
              </a:rPr>
              <a:t>случайными</a:t>
            </a:r>
            <a:r>
              <a:rPr lang="ru-RU" sz="3400" smtClean="0"/>
              <a:t>.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 l="24857" r="14571"/>
          <a:stretch>
            <a:fillRect/>
          </a:stretch>
        </p:blipFill>
        <p:spPr bwMode="auto">
          <a:xfrm>
            <a:off x="1200150" y="1295400"/>
            <a:ext cx="26860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/>
          <a:srcRect l="26250" r="18750"/>
          <a:stretch>
            <a:fillRect/>
          </a:stretch>
        </p:blipFill>
        <p:spPr bwMode="auto">
          <a:xfrm>
            <a:off x="3962400" y="1295400"/>
            <a:ext cx="2057400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/>
          <a:srcRect l="20560" r="5200" b="4507"/>
          <a:stretch>
            <a:fillRect/>
          </a:stretch>
        </p:blipFill>
        <p:spPr bwMode="auto">
          <a:xfrm>
            <a:off x="6019800" y="1295400"/>
            <a:ext cx="1676400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 жизни мы часто сталкиваемся со случайными событиями.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685800" y="1447800"/>
          <a:ext cx="7772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7"/>
          <a:srcRect l="49677" t="4443" r="3226" b="15556"/>
          <a:stretch>
            <a:fillRect/>
          </a:stretch>
        </p:blipFill>
        <p:spPr bwMode="auto">
          <a:xfrm>
            <a:off x="6400800" y="3810000"/>
            <a:ext cx="9144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00800" y="25908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91400" y="2590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/>
          <p:cNvPicPr>
            <a:picLocks noChangeAspect="1" noChangeArrowheads="1"/>
          </p:cNvPicPr>
          <p:nvPr/>
        </p:nvPicPr>
        <p:blipFill>
          <a:blip r:embed="rId7"/>
          <a:srcRect l="2580" t="4443" r="50322" b="15556"/>
          <a:stretch>
            <a:fillRect/>
          </a:stretch>
        </p:blipFill>
        <p:spPr bwMode="auto">
          <a:xfrm>
            <a:off x="7467600" y="3810000"/>
            <a:ext cx="9144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95600" y="4876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5"/>
          <p:cNvPicPr>
            <a:picLocks noChangeAspect="1" noChangeArrowheads="1"/>
          </p:cNvPicPr>
          <p:nvPr/>
        </p:nvPicPr>
        <p:blipFill>
          <a:blip r:embed="rId11"/>
          <a:srcRect t="11075" b="23495"/>
          <a:stretch>
            <a:fillRect/>
          </a:stretch>
        </p:blipFill>
        <p:spPr bwMode="auto">
          <a:xfrm>
            <a:off x="685800" y="5943600"/>
            <a:ext cx="14478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5"/>
          <p:cNvPicPr>
            <a:picLocks noChangeAspect="1" noChangeArrowheads="1"/>
          </p:cNvPicPr>
          <p:nvPr/>
        </p:nvPicPr>
        <p:blipFill>
          <a:blip r:embed="rId11"/>
          <a:srcRect t="11075" b="23495"/>
          <a:stretch>
            <a:fillRect/>
          </a:stretch>
        </p:blipFill>
        <p:spPr bwMode="auto">
          <a:xfrm>
            <a:off x="3429000" y="5943600"/>
            <a:ext cx="14478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5"/>
          <p:cNvPicPr>
            <a:picLocks noChangeAspect="1" noChangeArrowheads="1"/>
          </p:cNvPicPr>
          <p:nvPr/>
        </p:nvPicPr>
        <p:blipFill>
          <a:blip r:embed="rId12"/>
          <a:srcRect t="11075" b="23495"/>
          <a:stretch>
            <a:fillRect/>
          </a:stretch>
        </p:blipFill>
        <p:spPr bwMode="auto">
          <a:xfrm>
            <a:off x="5943600" y="5943600"/>
            <a:ext cx="12954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057400" y="6019800"/>
            <a:ext cx="990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1 : 2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76800" y="6019800"/>
            <a:ext cx="990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2 : 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315200" y="6019800"/>
            <a:ext cx="990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2 :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7630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Какие  из следующих  событий – случайные, достоверные, невозможные: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черепаха научится говорить;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вода в чайнике, стоящая на горячей плите закипит;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 выигрываете участвуя в лотереи;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 не выигрываете, участвуя в беспроигрышной лотереи;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на следующей неделе испортится погода;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 выучили урок и получили пятёрку;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после четверга будет пятница;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после пятницы будет воскресенье;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 завтра встретите инопланетянина;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сегодня – четверг.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95400"/>
            <a:ext cx="7086600" cy="4830763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600" dirty="0" smtClean="0">
                <a:solidFill>
                  <a:srgbClr val="006600"/>
                </a:solidFill>
              </a:rPr>
              <a:t>В коробке </a:t>
            </a:r>
            <a:r>
              <a:rPr lang="ru-RU" sz="2600" b="1" dirty="0" smtClean="0">
                <a:solidFill>
                  <a:srgbClr val="006600"/>
                </a:solidFill>
              </a:rPr>
              <a:t>3</a:t>
            </a:r>
            <a:r>
              <a:rPr lang="ru-RU" sz="2600" dirty="0" smtClean="0">
                <a:solidFill>
                  <a:srgbClr val="006600"/>
                </a:solidFill>
              </a:rPr>
              <a:t> красных, </a:t>
            </a:r>
            <a:r>
              <a:rPr lang="ru-RU" sz="2600" b="1" dirty="0" smtClean="0">
                <a:solidFill>
                  <a:srgbClr val="006600"/>
                </a:solidFill>
              </a:rPr>
              <a:t>3</a:t>
            </a:r>
            <a:r>
              <a:rPr lang="ru-RU" sz="2600" dirty="0" smtClean="0">
                <a:solidFill>
                  <a:srgbClr val="006600"/>
                </a:solidFill>
              </a:rPr>
              <a:t> желтых, </a:t>
            </a:r>
            <a:r>
              <a:rPr lang="ru-RU" sz="2600" b="1" dirty="0" smtClean="0">
                <a:solidFill>
                  <a:srgbClr val="006600"/>
                </a:solidFill>
              </a:rPr>
              <a:t>3</a:t>
            </a:r>
            <a:r>
              <a:rPr lang="ru-RU" sz="2600" dirty="0" smtClean="0">
                <a:solidFill>
                  <a:srgbClr val="006600"/>
                </a:solidFill>
              </a:rPr>
              <a:t> зеленых шара. Вытаскиваем, не глядя, один за другим </a:t>
            </a:r>
            <a:r>
              <a:rPr lang="ru-RU" sz="2600" b="1" dirty="0" smtClean="0">
                <a:solidFill>
                  <a:srgbClr val="006600"/>
                </a:solidFill>
              </a:rPr>
              <a:t>4</a:t>
            </a:r>
            <a:r>
              <a:rPr lang="ru-RU" sz="2600" dirty="0" smtClean="0">
                <a:solidFill>
                  <a:srgbClr val="006600"/>
                </a:solidFill>
              </a:rPr>
              <a:t> шара. </a:t>
            </a:r>
          </a:p>
          <a:p>
            <a:pPr algn="just" eaLnBrk="1" hangingPunct="1">
              <a:defRPr/>
            </a:pPr>
            <a:r>
              <a:rPr lang="ru-RU" sz="2600" dirty="0" smtClean="0">
                <a:solidFill>
                  <a:srgbClr val="006600"/>
                </a:solidFill>
              </a:rPr>
              <a:t>Какие из следующих событий невозможные, достоверные, случайные:</a:t>
            </a:r>
          </a:p>
          <a:p>
            <a:pPr marL="342900" indent="-342900" algn="just" eaLnBrk="1" hangingPunct="1">
              <a:defRPr/>
            </a:pPr>
            <a:r>
              <a:rPr lang="ru-RU" sz="2600" dirty="0" smtClean="0">
                <a:solidFill>
                  <a:srgbClr val="663300"/>
                </a:solidFill>
              </a:rPr>
              <a:t>А:   все вытянутые шары одного цвета;</a:t>
            </a:r>
          </a:p>
          <a:p>
            <a:pPr marL="342900" indent="-342900" algn="just" eaLnBrk="1" hangingPunct="1">
              <a:defRPr/>
            </a:pPr>
            <a:r>
              <a:rPr lang="ru-RU" sz="2600" dirty="0" smtClean="0">
                <a:solidFill>
                  <a:srgbClr val="000066"/>
                </a:solidFill>
              </a:rPr>
              <a:t>В:   все вытянутые шары разного цвета;</a:t>
            </a:r>
          </a:p>
          <a:p>
            <a:pPr marL="533400" indent="-533400" algn="just" eaLnBrk="1" hangingPunct="1">
              <a:defRPr/>
            </a:pPr>
            <a:r>
              <a:rPr lang="ru-RU" sz="2600" dirty="0" smtClean="0">
                <a:solidFill>
                  <a:srgbClr val="660066"/>
                </a:solidFill>
              </a:rPr>
              <a:t>С: среди вытянутых есть шары разного     цвета;</a:t>
            </a:r>
            <a:endParaRPr lang="en-US" sz="2600" dirty="0" smtClean="0">
              <a:solidFill>
                <a:srgbClr val="660066"/>
              </a:solidFill>
            </a:endParaRPr>
          </a:p>
          <a:p>
            <a:pPr marL="533400" indent="-533400" algn="just" eaLnBrk="1" hangingPunct="1">
              <a:defRPr/>
            </a:pPr>
            <a:r>
              <a:rPr lang="en-US" sz="2600" dirty="0" smtClean="0">
                <a:solidFill>
                  <a:srgbClr val="800000"/>
                </a:solidFill>
              </a:rPr>
              <a:t>D</a:t>
            </a:r>
            <a:r>
              <a:rPr lang="ru-RU" sz="2600" dirty="0" smtClean="0">
                <a:solidFill>
                  <a:srgbClr val="800000"/>
                </a:solidFill>
              </a:rPr>
              <a:t>: среди вытянутых есть шары всех трех цветов.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5029200" cy="1143000"/>
          </a:xfrm>
        </p:spPr>
        <p:txBody>
          <a:bodyPr/>
          <a:lstStyle/>
          <a:p>
            <a:pPr algn="l" eaLnBrk="1" hangingPunct="1"/>
            <a:r>
              <a:rPr lang="ru-RU" sz="4800" b="1" smtClean="0">
                <a:solidFill>
                  <a:srgbClr val="1E4649"/>
                </a:solidFill>
              </a:rPr>
              <a:t>Задача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22860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sz="3600" dirty="0" smtClean="0"/>
              <a:t>События, которые при данных условиях имеют равные шансы, называются </a:t>
            </a:r>
            <a:r>
              <a:rPr lang="ru-RU" sz="4000" b="1" dirty="0" smtClean="0">
                <a:solidFill>
                  <a:schemeClr val="accent1">
                    <a:lumMod val="25000"/>
                  </a:schemeClr>
                </a:solidFill>
              </a:rPr>
              <a:t>равновероятными</a:t>
            </a:r>
            <a:r>
              <a:rPr lang="ru-RU" sz="3600" dirty="0" smtClean="0"/>
              <a:t>. </a:t>
            </a:r>
          </a:p>
        </p:txBody>
      </p:sp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609600" y="3581400"/>
            <a:ext cx="77724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00000"/>
              </a:buClr>
            </a:pPr>
            <a:r>
              <a:rPr lang="ru-RU" sz="3200" b="1">
                <a:solidFill>
                  <a:srgbClr val="1E4649"/>
                </a:solidFill>
                <a:latin typeface="Times New Roman" pitchFamily="18" charset="0"/>
              </a:rPr>
              <a:t>Например:</a:t>
            </a:r>
          </a:p>
          <a:p>
            <a:pPr algn="just">
              <a:spcBef>
                <a:spcPct val="20000"/>
              </a:spcBef>
              <a:buClr>
                <a:srgbClr val="000000"/>
              </a:buClr>
            </a:pPr>
            <a:r>
              <a:rPr lang="ru-RU" sz="2800" b="1">
                <a:solidFill>
                  <a:srgbClr val="1E4649"/>
                </a:solidFill>
                <a:cs typeface="Arial" pitchFamily="34" charset="0"/>
              </a:rPr>
              <a:t>Равновероятными является выпадение любого числа очков от 1 до 6 при бросании игрального кубика, а также </a:t>
            </a:r>
          </a:p>
          <a:p>
            <a:pPr algn="just">
              <a:spcBef>
                <a:spcPct val="20000"/>
              </a:spcBef>
              <a:buClr>
                <a:srgbClr val="000000"/>
              </a:buClr>
            </a:pPr>
            <a:r>
              <a:rPr lang="ru-RU" sz="2800" b="1">
                <a:solidFill>
                  <a:srgbClr val="1E4649"/>
                </a:solidFill>
                <a:cs typeface="Arial" pitchFamily="34" charset="0"/>
              </a:rPr>
              <a:t>«орла» и «решки» при бросании монеты.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5029200" cy="1143000"/>
          </a:xfrm>
        </p:spPr>
        <p:txBody>
          <a:bodyPr/>
          <a:lstStyle/>
          <a:p>
            <a:pPr algn="l" eaLnBrk="1" hangingPunct="1"/>
            <a:r>
              <a:rPr lang="ru-RU" sz="4800" b="1" smtClean="0">
                <a:solidFill>
                  <a:srgbClr val="1E4649"/>
                </a:solidFill>
              </a:rPr>
              <a:t>Задача №1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95400"/>
            <a:ext cx="7696200" cy="28194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ru-RU" sz="2800" smtClean="0">
                <a:solidFill>
                  <a:srgbClr val="222268"/>
                </a:solidFill>
              </a:rPr>
              <a:t>Из </a:t>
            </a:r>
            <a:r>
              <a:rPr lang="ru-RU" sz="2800" b="1" smtClean="0">
                <a:solidFill>
                  <a:srgbClr val="222268"/>
                </a:solidFill>
              </a:rPr>
              <a:t>500</a:t>
            </a:r>
            <a:r>
              <a:rPr lang="ru-RU" sz="2800" smtClean="0">
                <a:solidFill>
                  <a:srgbClr val="222268"/>
                </a:solidFill>
              </a:rPr>
              <a:t> участников викторины, </a:t>
            </a:r>
            <a:r>
              <a:rPr lang="ru-RU" sz="2800" b="1" smtClean="0">
                <a:solidFill>
                  <a:srgbClr val="222268"/>
                </a:solidFill>
              </a:rPr>
              <a:t>правильно</a:t>
            </a:r>
            <a:r>
              <a:rPr lang="ru-RU" sz="2800" smtClean="0">
                <a:solidFill>
                  <a:srgbClr val="222268"/>
                </a:solidFill>
              </a:rPr>
              <a:t> ответили на вопрос </a:t>
            </a:r>
            <a:r>
              <a:rPr lang="ru-RU" sz="2800" b="1" smtClean="0">
                <a:solidFill>
                  <a:srgbClr val="222268"/>
                </a:solidFill>
              </a:rPr>
              <a:t>250</a:t>
            </a:r>
            <a:r>
              <a:rPr lang="ru-RU" sz="2800" smtClean="0">
                <a:solidFill>
                  <a:srgbClr val="222268"/>
                </a:solidFill>
              </a:rPr>
              <a:t> человек. </a:t>
            </a:r>
          </a:p>
          <a:p>
            <a:pPr eaLnBrk="1" hangingPunct="1">
              <a:lnSpc>
                <a:spcPct val="120000"/>
              </a:lnSpc>
            </a:pPr>
            <a:r>
              <a:rPr lang="ru-RU" b="1" smtClean="0">
                <a:solidFill>
                  <a:srgbClr val="222268"/>
                </a:solidFill>
              </a:rPr>
              <a:t>Найдите</a:t>
            </a:r>
            <a:r>
              <a:rPr lang="ru-RU" smtClean="0">
                <a:solidFill>
                  <a:srgbClr val="222268"/>
                </a:solidFill>
              </a:rPr>
              <a:t> </a:t>
            </a:r>
            <a:r>
              <a:rPr lang="ru-RU" sz="2800" smtClean="0">
                <a:solidFill>
                  <a:srgbClr val="222268"/>
                </a:solidFill>
              </a:rPr>
              <a:t>отношение числа участников, ответивших правильно на вопрос викторины, к числу всех участников. </a:t>
            </a:r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3048000" y="4267200"/>
            <a:ext cx="3581400" cy="1905000"/>
            <a:chOff x="3048000" y="4114800"/>
            <a:chExt cx="3581400" cy="19050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048000" y="4114800"/>
              <a:ext cx="3581400" cy="1905000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026" name="Object 6"/>
            <p:cNvGraphicFramePr>
              <a:graphicFrameLocks noChangeAspect="1"/>
            </p:cNvGraphicFramePr>
            <p:nvPr/>
          </p:nvGraphicFramePr>
          <p:xfrm>
            <a:off x="5638800" y="4267200"/>
            <a:ext cx="639097" cy="1651000"/>
          </p:xfrm>
          <a:graphic>
            <a:graphicData uri="http://schemas.openxmlformats.org/presentationml/2006/ole">
              <p:oleObj spid="_x0000_s1026" name="Формула" r:id="rId3" imgW="152280" imgH="393480" progId="Equation.3">
                <p:embed/>
              </p:oleObj>
            </a:graphicData>
          </a:graphic>
        </p:graphicFrame>
        <p:sp>
          <p:nvSpPr>
            <p:cNvPr id="6" name="Прямоугольник 5"/>
            <p:cNvSpPr/>
            <p:nvPr/>
          </p:nvSpPr>
          <p:spPr>
            <a:xfrm>
              <a:off x="3276600" y="4648200"/>
              <a:ext cx="2430463" cy="83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800" b="1" dirty="0">
                  <a:solidFill>
                    <a:srgbClr val="BBE0E3">
                      <a:lumMod val="25000"/>
                    </a:srgbClr>
                  </a:solidFill>
                  <a:latin typeface="Century Gothic"/>
                  <a:ea typeface="+mj-ea"/>
                  <a:cs typeface="+mj-cs"/>
                </a:rPr>
                <a:t>Ответ: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 descr="k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24495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685800" y="4648200"/>
            <a:ext cx="81534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 начале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XX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английский математик 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Карл Пирсон провел 24000 экспериментов.</a:t>
            </a:r>
          </a:p>
          <a:p>
            <a:pPr>
              <a:lnSpc>
                <a:spcPct val="120000"/>
              </a:lnSpc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Орел 12012 раз – 50%</a:t>
            </a:r>
          </a:p>
        </p:txBody>
      </p:sp>
      <p:pic>
        <p:nvPicPr>
          <p:cNvPr id="22532" name="Picture 9"/>
          <p:cNvPicPr>
            <a:picLocks noChangeAspect="1" noChangeArrowheads="1"/>
          </p:cNvPicPr>
          <p:nvPr/>
        </p:nvPicPr>
        <p:blipFill>
          <a:blip r:embed="rId3"/>
          <a:srcRect l="2580" t="4443" r="3226" b="15556"/>
          <a:stretch>
            <a:fillRect/>
          </a:stretch>
        </p:blipFill>
        <p:spPr bwMode="auto">
          <a:xfrm>
            <a:off x="3124200" y="1152525"/>
            <a:ext cx="5562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00400" y="3971925"/>
            <a:ext cx="2667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Решка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3895725"/>
            <a:ext cx="2667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Орел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200"/>
            <a:ext cx="7772400" cy="59436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sz="2600" dirty="0" smtClean="0">
                <a:solidFill>
                  <a:srgbClr val="000099"/>
                </a:solidFill>
              </a:rPr>
              <a:t>Используя выражения «более вероятно», «менее вероятно», «равновероятные события», </a:t>
            </a:r>
            <a:r>
              <a:rPr lang="ru-RU" sz="2600" b="1" dirty="0" smtClean="0">
                <a:solidFill>
                  <a:srgbClr val="000099"/>
                </a:solidFill>
              </a:rPr>
              <a:t>сравните</a:t>
            </a:r>
            <a:r>
              <a:rPr lang="ru-RU" sz="2600" dirty="0" smtClean="0">
                <a:solidFill>
                  <a:srgbClr val="000099"/>
                </a:solidFill>
              </a:rPr>
              <a:t> возможность наступления случайных событий А и В:</a:t>
            </a:r>
          </a:p>
          <a:p>
            <a:pPr marL="342900" indent="-342900" eaLnBrk="1" hangingPunct="1">
              <a:lnSpc>
                <a:spcPct val="130000"/>
              </a:lnSpc>
              <a:defRPr/>
            </a:pPr>
            <a:r>
              <a:rPr lang="ru-RU" sz="2600" dirty="0" smtClean="0">
                <a:solidFill>
                  <a:srgbClr val="000099"/>
                </a:solidFill>
              </a:rPr>
              <a:t>а)  Вы просыпаетесь утром.</a:t>
            </a:r>
          </a:p>
          <a:p>
            <a:pPr marL="342900" indent="-342900" eaLnBrk="1" hangingPunct="1">
              <a:lnSpc>
                <a:spcPct val="130000"/>
              </a:lnSpc>
              <a:defRPr/>
            </a:pPr>
            <a:r>
              <a:rPr lang="ru-RU" sz="2600" dirty="0" smtClean="0">
                <a:solidFill>
                  <a:srgbClr val="000099"/>
                </a:solidFill>
              </a:rPr>
              <a:t>    </a:t>
            </a:r>
            <a:r>
              <a:rPr lang="ru-RU" sz="2600" b="1" dirty="0" smtClean="0">
                <a:solidFill>
                  <a:srgbClr val="660066"/>
                </a:solidFill>
              </a:rPr>
              <a:t>А: это будний день.</a:t>
            </a:r>
            <a:r>
              <a:rPr lang="ru-RU" sz="2600" b="1" dirty="0" smtClean="0">
                <a:solidFill>
                  <a:srgbClr val="000099"/>
                </a:solidFill>
              </a:rPr>
              <a:t> </a:t>
            </a:r>
            <a:r>
              <a:rPr lang="ru-RU" sz="2600" b="1" dirty="0" smtClean="0">
                <a:solidFill>
                  <a:srgbClr val="006600"/>
                </a:solidFill>
              </a:rPr>
              <a:t>В: это выходной.</a:t>
            </a:r>
          </a:p>
          <a:p>
            <a:pPr marL="342900" indent="-342900" eaLnBrk="1" hangingPunct="1">
              <a:lnSpc>
                <a:spcPct val="130000"/>
              </a:lnSpc>
              <a:defRPr/>
            </a:pPr>
            <a:r>
              <a:rPr lang="ru-RU" sz="2600" dirty="0" smtClean="0">
                <a:solidFill>
                  <a:srgbClr val="000099"/>
                </a:solidFill>
              </a:rPr>
              <a:t>б)  В пенале лежат две ручки красного цвета и две ручки синего цвета. Наугад вытаскивают одну ручку.</a:t>
            </a:r>
          </a:p>
          <a:p>
            <a:pPr marL="342900" indent="-342900" eaLnBrk="1" hangingPunct="1">
              <a:lnSpc>
                <a:spcPct val="130000"/>
              </a:lnSpc>
              <a:defRPr/>
            </a:pPr>
            <a:r>
              <a:rPr lang="ru-RU" sz="2600" dirty="0" smtClean="0">
                <a:solidFill>
                  <a:srgbClr val="000099"/>
                </a:solidFill>
              </a:rPr>
              <a:t>   </a:t>
            </a:r>
            <a:r>
              <a:rPr lang="ru-RU" sz="2600" b="1" dirty="0" smtClean="0">
                <a:solidFill>
                  <a:srgbClr val="800000"/>
                </a:solidFill>
              </a:rPr>
              <a:t>А: это красная ручка.</a:t>
            </a:r>
            <a:r>
              <a:rPr lang="ru-RU" sz="2600" b="1" dirty="0" smtClean="0">
                <a:solidFill>
                  <a:srgbClr val="000099"/>
                </a:solidFill>
              </a:rPr>
              <a:t>  </a:t>
            </a:r>
            <a:r>
              <a:rPr lang="ru-RU" sz="2600" b="1" dirty="0" smtClean="0">
                <a:solidFill>
                  <a:srgbClr val="663300"/>
                </a:solidFill>
              </a:rPr>
              <a:t>В: это  синяя ручка.</a:t>
            </a:r>
            <a:r>
              <a:rPr lang="ru-RU" sz="26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1219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Мы живем в мире случайных событий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3276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Можно ли оценить шансы наступления интересующего нас события?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066800"/>
            <a:ext cx="7620000" cy="505936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262673"/>
                </a:solidFill>
              </a:rPr>
              <a:t>Бросают игральный кубик. Выясним, каковы шансы наступления следующих событий: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262673"/>
                </a:solidFill>
              </a:rPr>
              <a:t>А: </a:t>
            </a:r>
            <a:r>
              <a:rPr lang="ru-RU" sz="2800" smtClean="0">
                <a:solidFill>
                  <a:srgbClr val="262673"/>
                </a:solidFill>
              </a:rPr>
              <a:t>выпадет четное число очков;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262673"/>
                </a:solidFill>
              </a:rPr>
              <a:t>В: </a:t>
            </a:r>
            <a:r>
              <a:rPr lang="ru-RU" sz="2800" smtClean="0">
                <a:solidFill>
                  <a:srgbClr val="262673"/>
                </a:solidFill>
              </a:rPr>
              <a:t>выпадет меньше пяти очков;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262673"/>
                </a:solidFill>
              </a:rPr>
              <a:t>С: </a:t>
            </a:r>
            <a:r>
              <a:rPr lang="ru-RU" sz="2800" smtClean="0">
                <a:solidFill>
                  <a:srgbClr val="262673"/>
                </a:solidFill>
              </a:rPr>
              <a:t>выпадет пять очков;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en-US" sz="2800" b="1" smtClean="0">
                <a:solidFill>
                  <a:srgbClr val="262673"/>
                </a:solidFill>
              </a:rPr>
              <a:t>D</a:t>
            </a:r>
            <a:r>
              <a:rPr lang="ru-RU" sz="2800" b="1" smtClean="0">
                <a:solidFill>
                  <a:srgbClr val="262673"/>
                </a:solidFill>
              </a:rPr>
              <a:t>: </a:t>
            </a:r>
            <a:r>
              <a:rPr lang="ru-RU" sz="2800" smtClean="0">
                <a:solidFill>
                  <a:srgbClr val="262673"/>
                </a:solidFill>
              </a:rPr>
              <a:t>выпадет больше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262673"/>
                </a:solidFill>
              </a:rPr>
              <a:t>     четырёх очков.</a:t>
            </a:r>
          </a:p>
          <a:p>
            <a:pPr eaLnBrk="1" hangingPunct="1">
              <a:buFont typeface="Wingdings" pitchFamily="2" charset="2"/>
              <a:buNone/>
            </a:pPr>
            <a:endParaRPr lang="ru-RU" sz="2800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5029200" cy="1143000"/>
          </a:xfrm>
        </p:spPr>
        <p:txBody>
          <a:bodyPr/>
          <a:lstStyle/>
          <a:p>
            <a:pPr algn="l" eaLnBrk="1" hangingPunct="1"/>
            <a:r>
              <a:rPr lang="ru-RU" sz="4800" b="1" smtClean="0">
                <a:solidFill>
                  <a:srgbClr val="1E4649"/>
                </a:solidFill>
              </a:rPr>
              <a:t>Задача №2</a:t>
            </a: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038600"/>
            <a:ext cx="1752600" cy="1752600"/>
          </a:xfrm>
          <a:prstGeom prst="roundRect">
            <a:avLst>
              <a:gd name="adj" fmla="val 1758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696200" cy="4754563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222268"/>
                </a:solidFill>
              </a:rPr>
              <a:t>Кидают </a:t>
            </a:r>
            <a:r>
              <a:rPr lang="ru-RU" sz="2800" b="1" dirty="0" smtClean="0">
                <a:solidFill>
                  <a:srgbClr val="222268"/>
                </a:solidFill>
              </a:rPr>
              <a:t>2</a:t>
            </a:r>
            <a:r>
              <a:rPr lang="ru-RU" sz="2800" dirty="0" smtClean="0">
                <a:solidFill>
                  <a:srgbClr val="222268"/>
                </a:solidFill>
              </a:rPr>
              <a:t> игральных кубика. Если в сумме выпадает </a:t>
            </a:r>
            <a:r>
              <a:rPr lang="ru-RU" sz="2800" b="1" dirty="0" smtClean="0">
                <a:solidFill>
                  <a:srgbClr val="222268"/>
                </a:solidFill>
              </a:rPr>
              <a:t>2,</a:t>
            </a:r>
            <a:r>
              <a:rPr lang="ru-RU" sz="2800" dirty="0" smtClean="0">
                <a:solidFill>
                  <a:srgbClr val="222268"/>
                </a:solidFill>
              </a:rPr>
              <a:t> </a:t>
            </a:r>
            <a:r>
              <a:rPr lang="ru-RU" sz="2800" b="1" dirty="0" smtClean="0">
                <a:solidFill>
                  <a:srgbClr val="222268"/>
                </a:solidFill>
              </a:rPr>
              <a:t>3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4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5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11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12</a:t>
            </a:r>
            <a:r>
              <a:rPr lang="ru-RU" sz="2800" dirty="0" smtClean="0">
                <a:solidFill>
                  <a:srgbClr val="222268"/>
                </a:solidFill>
              </a:rPr>
              <a:t> очков, то выигрывает 1 игрок, если выпадает </a:t>
            </a:r>
            <a:br>
              <a:rPr lang="ru-RU" sz="2800" dirty="0" smtClean="0">
                <a:solidFill>
                  <a:srgbClr val="222268"/>
                </a:solidFill>
              </a:rPr>
            </a:br>
            <a:r>
              <a:rPr lang="ru-RU" sz="2800" b="1" dirty="0" smtClean="0">
                <a:solidFill>
                  <a:srgbClr val="222268"/>
                </a:solidFill>
              </a:rPr>
              <a:t>6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7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8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9</a:t>
            </a:r>
            <a:r>
              <a:rPr lang="ru-RU" sz="2800" dirty="0" smtClean="0">
                <a:solidFill>
                  <a:srgbClr val="222268"/>
                </a:solidFill>
              </a:rPr>
              <a:t>, </a:t>
            </a:r>
            <a:r>
              <a:rPr lang="ru-RU" sz="2800" b="1" dirty="0" smtClean="0">
                <a:solidFill>
                  <a:srgbClr val="222268"/>
                </a:solidFill>
              </a:rPr>
              <a:t>10</a:t>
            </a:r>
            <a:r>
              <a:rPr lang="ru-RU" sz="2800" dirty="0" smtClean="0">
                <a:solidFill>
                  <a:srgbClr val="222268"/>
                </a:solidFill>
              </a:rPr>
              <a:t> очков, то выигрывает 2 игрок. 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222268"/>
                </a:solidFill>
              </a:rPr>
              <a:t>Каковы шансы на выигрыш у каждого из игроков?</a:t>
            </a:r>
          </a:p>
          <a:p>
            <a:pPr marL="342900" indent="-342900" eaLnBrk="1" hangingPunct="1">
              <a:buFont typeface="Century Gothic" pitchFamily="34" charset="0"/>
              <a:buChar char="□"/>
              <a:defRPr/>
            </a:pPr>
            <a:endParaRPr lang="ru-RU" sz="28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3400" y="76200"/>
            <a:ext cx="502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4800" b="1" kern="0" dirty="0">
                <a:solidFill>
                  <a:srgbClr val="BBE0E3">
                    <a:lumMod val="25000"/>
                  </a:srgbClr>
                </a:solidFill>
                <a:latin typeface="Century Gothic"/>
                <a:ea typeface="+mj-ea"/>
                <a:cs typeface="+mj-cs"/>
              </a:rPr>
              <a:t>Задача №3</a:t>
            </a:r>
          </a:p>
        </p:txBody>
      </p:sp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038600"/>
            <a:ext cx="2133600" cy="2133600"/>
          </a:xfrm>
          <a:prstGeom prst="roundRect">
            <a:avLst>
              <a:gd name="adj" fmla="val 23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2362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divo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7200" b="1" cap="all" dirty="0" smtClean="0">
                <a:ln w="0"/>
                <a:solidFill>
                  <a:schemeClr val="accent1">
                    <a:lumMod val="25000"/>
                  </a:schemeClr>
                </a:solidFill>
              </a:rPr>
              <a:t>Домашнее</a:t>
            </a:r>
            <a:br>
              <a:rPr lang="ru-RU" sz="7200" b="1" cap="all" dirty="0" smtClean="0">
                <a:ln w="0"/>
                <a:solidFill>
                  <a:schemeClr val="accent1">
                    <a:lumMod val="25000"/>
                  </a:schemeClr>
                </a:solidFill>
              </a:rPr>
            </a:br>
            <a:r>
              <a:rPr lang="ru-RU" sz="7200" b="1" cap="all" dirty="0" smtClean="0">
                <a:ln w="0"/>
                <a:solidFill>
                  <a:schemeClr val="accent1">
                    <a:lumMod val="25000"/>
                  </a:schemeClr>
                </a:solidFill>
              </a:rPr>
              <a:t>задание</a:t>
            </a:r>
            <a:endParaRPr lang="ru-RU" sz="4800" b="1" u="sng" cap="all" dirty="0" smtClean="0">
              <a:ln w="0"/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524000"/>
            <a:ext cx="7543800" cy="3810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sz="3000" b="1" smtClean="0">
                <a:solidFill>
                  <a:srgbClr val="000066"/>
                </a:solidFill>
              </a:rPr>
              <a:t>Придумайте</a:t>
            </a:r>
            <a:r>
              <a:rPr lang="ru-RU" sz="3000" smtClean="0">
                <a:solidFill>
                  <a:srgbClr val="000066"/>
                </a:solidFill>
              </a:rPr>
              <a:t> такие условия для  игры, чтобы она стала справедливой.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sz="3000" b="1" smtClean="0">
                <a:solidFill>
                  <a:srgbClr val="000066"/>
                </a:solidFill>
              </a:rPr>
              <a:t>Перепишите</a:t>
            </a:r>
            <a:r>
              <a:rPr lang="ru-RU" sz="3000" smtClean="0">
                <a:solidFill>
                  <a:srgbClr val="000066"/>
                </a:solidFill>
              </a:rPr>
              <a:t> в словари и </a:t>
            </a:r>
            <a:r>
              <a:rPr lang="ru-RU" sz="3000" b="1" smtClean="0">
                <a:solidFill>
                  <a:srgbClr val="000066"/>
                </a:solidFill>
              </a:rPr>
              <a:t>выучите</a:t>
            </a:r>
            <a:r>
              <a:rPr lang="ru-RU" sz="3000" smtClean="0">
                <a:solidFill>
                  <a:srgbClr val="000066"/>
                </a:solidFill>
              </a:rPr>
              <a:t> определения достоверного, невозможного и случайного событий.</a:t>
            </a:r>
            <a:r>
              <a:rPr lang="ru-RU" sz="3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12954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7200" b="1" cap="all" dirty="0" smtClean="0">
                <a:ln w="0"/>
                <a:solidFill>
                  <a:schemeClr val="accent1">
                    <a:lumMod val="25000"/>
                  </a:schemeClr>
                </a:solidFill>
              </a:rPr>
              <a:t>итоги урока</a:t>
            </a:r>
            <a:endParaRPr lang="ru-RU" sz="4800" b="1" u="sng" cap="all" dirty="0" smtClean="0">
              <a:ln w="0"/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600200"/>
            <a:ext cx="7696200" cy="3657600"/>
          </a:xfrm>
        </p:spPr>
        <p:txBody>
          <a:bodyPr/>
          <a:lstStyle/>
          <a:p>
            <a:pPr eaLnBrk="1" hangingPunct="1">
              <a:buSzPct val="74000"/>
              <a:buFont typeface="Century Gothic" pitchFamily="34" charset="0"/>
              <a:buBlip>
                <a:blip r:embed="rId2"/>
              </a:buBlip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Какие события называются случайными?</a:t>
            </a:r>
          </a:p>
          <a:p>
            <a:pPr eaLnBrk="1" hangingPunct="1">
              <a:buSzPct val="74000"/>
              <a:buFont typeface="Century Gothic" pitchFamily="34" charset="0"/>
              <a:buBlip>
                <a:blip r:embed="rId2"/>
              </a:buBlip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Какие события называются равновероятными?</a:t>
            </a:r>
          </a:p>
          <a:p>
            <a:pPr eaLnBrk="1" hangingPunct="1">
              <a:buSzPct val="74000"/>
              <a:buFont typeface="Century Gothic" pitchFamily="34" charset="0"/>
              <a:buBlip>
                <a:blip r:embed="rId2"/>
              </a:buBlip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Какие события называются достоверными? Невозможными?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81000" y="0"/>
            <a:ext cx="8229600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2500"/>
          </a:bodyPr>
          <a:lstStyle/>
          <a:p>
            <a:pPr>
              <a:defRPr/>
            </a:pPr>
            <a:r>
              <a:rPr lang="ru-RU" sz="6000" b="1" kern="0" dirty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Ответьте на вопросы</a:t>
            </a:r>
            <a:endParaRPr lang="ru-RU" sz="6000" kern="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76200"/>
            <a:ext cx="4495800" cy="114300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0066"/>
                </a:solidFill>
              </a:rPr>
              <a:t>Ответы: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 eaLnBrk="1" hangingPunct="1">
              <a:buFont typeface="Century Gothic" pitchFamily="34" charset="0"/>
              <a:buNone/>
            </a:pPr>
            <a:r>
              <a:rPr lang="ru-RU" sz="3600" b="1" smtClean="0"/>
              <a:t>        </a:t>
            </a:r>
            <a:r>
              <a:rPr lang="ru-RU" sz="3600" b="1" smtClean="0">
                <a:solidFill>
                  <a:srgbClr val="000066"/>
                </a:solidFill>
              </a:rPr>
              <a:t>1 вариант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AutoNum type="arabicPeriod"/>
            </a:pPr>
            <a:r>
              <a:rPr lang="ru-RU" smtClean="0">
                <a:solidFill>
                  <a:srgbClr val="000066"/>
                </a:solidFill>
              </a:rPr>
              <a:t>а) невозможное;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None/>
            </a:pPr>
            <a:r>
              <a:rPr lang="ru-RU" smtClean="0">
                <a:solidFill>
                  <a:srgbClr val="000066"/>
                </a:solidFill>
              </a:rPr>
              <a:t>      б) случайное;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None/>
            </a:pPr>
            <a:r>
              <a:rPr lang="ru-RU" smtClean="0">
                <a:solidFill>
                  <a:srgbClr val="000066"/>
                </a:solidFill>
              </a:rPr>
              <a:t>      в) достоверное.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None/>
            </a:pPr>
            <a:r>
              <a:rPr lang="ru-RU" smtClean="0">
                <a:solidFill>
                  <a:srgbClr val="000066"/>
                </a:solidFill>
              </a:rPr>
              <a:t>2.    У  Егора.</a:t>
            </a:r>
          </a:p>
          <a:p>
            <a:pPr marL="533400" indent="-533400" eaLnBrk="1" hangingPunct="1">
              <a:buFont typeface="Century Gothic" pitchFamily="34" charset="0"/>
              <a:buAutoNum type="arabicPeriod"/>
            </a:pPr>
            <a:endParaRPr lang="ru-RU" smtClean="0">
              <a:solidFill>
                <a:srgbClr val="000066"/>
              </a:solidFill>
            </a:endParaRPr>
          </a:p>
          <a:p>
            <a:pPr marL="533400" indent="-533400" eaLnBrk="1" hangingPunct="1">
              <a:buFont typeface="Century Gothic" pitchFamily="34" charset="0"/>
              <a:buNone/>
            </a:pPr>
            <a:r>
              <a:rPr lang="ru-RU" smtClean="0"/>
              <a:t>      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 algn="ctr" eaLnBrk="1" hangingPunct="1">
              <a:buFont typeface="Century Gothic" pitchFamily="34" charset="0"/>
              <a:buNone/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66"/>
                </a:solidFill>
              </a:rPr>
              <a:t>2 вариант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AutoNum type="arabicPeriod"/>
              <a:defRPr/>
            </a:pPr>
            <a:r>
              <a:rPr lang="ru-RU" dirty="0" smtClean="0">
                <a:solidFill>
                  <a:srgbClr val="000066"/>
                </a:solidFill>
              </a:rPr>
              <a:t>а) невозможное;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None/>
              <a:defRPr/>
            </a:pPr>
            <a:r>
              <a:rPr lang="ru-RU" dirty="0" smtClean="0">
                <a:solidFill>
                  <a:srgbClr val="000066"/>
                </a:solidFill>
              </a:rPr>
              <a:t>      б) достоверное;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None/>
              <a:defRPr/>
            </a:pPr>
            <a:r>
              <a:rPr lang="ru-RU" dirty="0" smtClean="0">
                <a:solidFill>
                  <a:srgbClr val="000066"/>
                </a:solidFill>
              </a:rPr>
              <a:t>      в) случайное.</a:t>
            </a:r>
          </a:p>
          <a:p>
            <a:pPr marL="533400" indent="-533400" eaLnBrk="1" hangingPunct="1">
              <a:lnSpc>
                <a:spcPct val="150000"/>
              </a:lnSpc>
              <a:buFont typeface="Century Gothic" pitchFamily="34" charset="0"/>
              <a:buNone/>
              <a:defRPr/>
            </a:pPr>
            <a:r>
              <a:rPr lang="ru-RU" dirty="0" smtClean="0">
                <a:solidFill>
                  <a:srgbClr val="000066"/>
                </a:solidFill>
              </a:rPr>
              <a:t>2.  Пойдут в кино</a:t>
            </a:r>
            <a:r>
              <a:rPr lang="ru-RU" dirty="0" smtClean="0"/>
              <a:t>.</a:t>
            </a:r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>
            <a:off x="4419600" y="1752600"/>
            <a:ext cx="0" cy="3276600"/>
          </a:xfrm>
          <a:prstGeom prst="line">
            <a:avLst/>
          </a:prstGeom>
          <a:ln>
            <a:solidFill>
              <a:srgbClr val="000099"/>
            </a:solidFill>
            <a:headEnd/>
            <a:tailE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4648200" cy="1143000"/>
          </a:xfrm>
        </p:spPr>
        <p:txBody>
          <a:bodyPr/>
          <a:lstStyle/>
          <a:p>
            <a:pPr algn="l" eaLnBrk="1" hangingPunct="1"/>
            <a:r>
              <a:rPr lang="ru-RU" sz="4800" b="1" smtClean="0">
                <a:solidFill>
                  <a:srgbClr val="1E4649"/>
                </a:solidFill>
              </a:rPr>
              <a:t>Задача №2</a:t>
            </a:r>
            <a:endParaRPr lang="ru-RU" smtClean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239000" cy="2819400"/>
          </a:xfrm>
        </p:spPr>
        <p:txBody>
          <a:bodyPr/>
          <a:lstStyle/>
          <a:p>
            <a:pPr algn="just" eaLnBrk="1" hangingPunct="1">
              <a:lnSpc>
                <a:spcPct val="130000"/>
              </a:lnSpc>
            </a:pPr>
            <a:r>
              <a:rPr lang="ru-RU" sz="2800" smtClean="0">
                <a:solidFill>
                  <a:srgbClr val="222268"/>
                </a:solidFill>
              </a:rPr>
              <a:t>В школе </a:t>
            </a:r>
            <a:r>
              <a:rPr lang="ru-RU" b="1" smtClean="0">
                <a:solidFill>
                  <a:srgbClr val="222268"/>
                </a:solidFill>
              </a:rPr>
              <a:t>1200</a:t>
            </a:r>
            <a:r>
              <a:rPr lang="ru-RU" smtClean="0">
                <a:solidFill>
                  <a:srgbClr val="222268"/>
                </a:solidFill>
              </a:rPr>
              <a:t> </a:t>
            </a:r>
            <a:r>
              <a:rPr lang="ru-RU" sz="2800" smtClean="0">
                <a:solidFill>
                  <a:srgbClr val="222268"/>
                </a:solidFill>
              </a:rPr>
              <a:t>учащихся, из них </a:t>
            </a:r>
            <a:br>
              <a:rPr lang="ru-RU" sz="2800" smtClean="0">
                <a:solidFill>
                  <a:srgbClr val="222268"/>
                </a:solidFill>
              </a:rPr>
            </a:br>
            <a:r>
              <a:rPr lang="ru-RU" b="1" smtClean="0">
                <a:solidFill>
                  <a:srgbClr val="222268"/>
                </a:solidFill>
              </a:rPr>
              <a:t>900</a:t>
            </a:r>
            <a:r>
              <a:rPr lang="ru-RU" smtClean="0">
                <a:solidFill>
                  <a:srgbClr val="222268"/>
                </a:solidFill>
              </a:rPr>
              <a:t> </a:t>
            </a:r>
            <a:r>
              <a:rPr lang="ru-RU" sz="2800" smtClean="0">
                <a:solidFill>
                  <a:srgbClr val="222268"/>
                </a:solidFill>
              </a:rPr>
              <a:t>участников занимаются спортом. </a:t>
            </a:r>
          </a:p>
          <a:p>
            <a:pPr algn="just" eaLnBrk="1" hangingPunct="1">
              <a:lnSpc>
                <a:spcPct val="130000"/>
              </a:lnSpc>
            </a:pPr>
            <a:r>
              <a:rPr lang="ru-RU" b="1" smtClean="0">
                <a:solidFill>
                  <a:srgbClr val="222268"/>
                </a:solidFill>
              </a:rPr>
              <a:t>Найдите</a:t>
            </a:r>
            <a:r>
              <a:rPr lang="ru-RU" smtClean="0">
                <a:solidFill>
                  <a:srgbClr val="222268"/>
                </a:solidFill>
              </a:rPr>
              <a:t> </a:t>
            </a:r>
            <a:r>
              <a:rPr lang="ru-RU" sz="2800" smtClean="0">
                <a:solidFill>
                  <a:srgbClr val="222268"/>
                </a:solidFill>
              </a:rPr>
              <a:t>отношение числа спорт-сменов к числу всех учащихся школы.</a:t>
            </a:r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2971800" y="4267200"/>
            <a:ext cx="3810000" cy="1828800"/>
            <a:chOff x="2590800" y="4343400"/>
            <a:chExt cx="3810000" cy="18288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590800" y="4343400"/>
              <a:ext cx="3810000" cy="1828800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55" name="Прямоугольник 4"/>
            <p:cNvSpPr>
              <a:spLocks noChangeArrowheads="1"/>
            </p:cNvSpPr>
            <p:nvPr/>
          </p:nvSpPr>
          <p:spPr bwMode="auto">
            <a:xfrm>
              <a:off x="2819400" y="4724400"/>
              <a:ext cx="243047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 b="1">
                  <a:solidFill>
                    <a:srgbClr val="1E4649"/>
                  </a:solidFill>
                  <a:latin typeface="Century Gothic" pitchFamily="34" charset="0"/>
                </a:rPr>
                <a:t>Ответ: </a:t>
              </a:r>
              <a:endParaRPr lang="ru-RU"/>
            </a:p>
          </p:txBody>
        </p:sp>
        <p:graphicFrame>
          <p:nvGraphicFramePr>
            <p:cNvPr id="2050" name="Object 6"/>
            <p:cNvGraphicFramePr>
              <a:graphicFrameLocks noChangeAspect="1"/>
            </p:cNvGraphicFramePr>
            <p:nvPr/>
          </p:nvGraphicFramePr>
          <p:xfrm>
            <a:off x="5181600" y="4419600"/>
            <a:ext cx="787901" cy="1743074"/>
          </p:xfrm>
          <a:graphic>
            <a:graphicData uri="http://schemas.openxmlformats.org/presentationml/2006/ole">
              <p:oleObj spid="_x0000_s2050" name="Формула" r:id="rId4" imgW="152280" imgH="393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762000" y="2057400"/>
            <a:ext cx="769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ru-RU" sz="2800" b="1">
                <a:solidFill>
                  <a:srgbClr val="1E4649"/>
                </a:solidFill>
                <a:latin typeface="Century Gothic" pitchFamily="34" charset="0"/>
              </a:rPr>
              <a:t>     </a:t>
            </a:r>
            <a:endParaRPr lang="ru-RU" sz="2800" b="1" i="1">
              <a:solidFill>
                <a:srgbClr val="1E4649"/>
              </a:solidFill>
              <a:latin typeface="Century Gothic" pitchFamily="34" charset="0"/>
            </a:endParaRPr>
          </a:p>
        </p:txBody>
      </p:sp>
      <p:sp>
        <p:nvSpPr>
          <p:cNvPr id="32771" name="Rectangle 6"/>
          <p:cNvSpPr>
            <a:spLocks noChangeArrowheads="1"/>
          </p:cNvSpPr>
          <p:nvPr/>
        </p:nvSpPr>
        <p:spPr bwMode="auto">
          <a:xfrm>
            <a:off x="762000" y="2286000"/>
            <a:ext cx="77216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>
                <a:solidFill>
                  <a:srgbClr val="336600"/>
                </a:solidFill>
              </a:rPr>
              <a:t>“</a:t>
            </a:r>
            <a:r>
              <a:rPr lang="ru-RU" sz="3600" b="1" i="1">
                <a:solidFill>
                  <a:srgbClr val="336600"/>
                </a:solidFill>
              </a:rPr>
              <a:t>Я буду учиться и готовиться,</a:t>
            </a:r>
          </a:p>
          <a:p>
            <a:pPr algn="ctr">
              <a:lnSpc>
                <a:spcPct val="150000"/>
              </a:lnSpc>
            </a:pPr>
            <a:r>
              <a:rPr lang="ru-RU" sz="3600" b="1" i="1">
                <a:solidFill>
                  <a:srgbClr val="336600"/>
                </a:solidFill>
              </a:rPr>
              <a:t> и однажды мой шанс придет”.</a:t>
            </a:r>
            <a:br>
              <a:rPr lang="ru-RU" sz="3600" b="1" i="1">
                <a:solidFill>
                  <a:srgbClr val="336600"/>
                </a:solidFill>
              </a:rPr>
            </a:br>
            <a:r>
              <a:rPr lang="ru-RU" sz="3600" b="1" i="1">
                <a:solidFill>
                  <a:srgbClr val="336600"/>
                </a:solidFill>
              </a:rPr>
              <a:t>                         Авраам Линкольн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4"/>
          <p:cNvSpPr>
            <a:spLocks noChangeArrowheads="1" noChangeShapeType="1" noTextEdit="1"/>
          </p:cNvSpPr>
          <p:nvPr/>
        </p:nvSpPr>
        <p:spPr bwMode="auto">
          <a:xfrm>
            <a:off x="685800" y="1143000"/>
            <a:ext cx="79248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МОЛОДЦЫ!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b="48400"/>
          <a:stretch>
            <a:fillRect/>
          </a:stretch>
        </p:blipFill>
        <p:spPr bwMode="auto">
          <a:xfrm>
            <a:off x="1905000" y="3276600"/>
            <a:ext cx="5477835" cy="2826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pPr algn="l" eaLnBrk="1" hangingPunct="1"/>
            <a:r>
              <a:rPr lang="ru-RU" sz="4800" b="1" smtClean="0">
                <a:solidFill>
                  <a:srgbClr val="1E4649"/>
                </a:solidFill>
              </a:rPr>
              <a:t>Задача №3</a:t>
            </a:r>
            <a:endParaRPr lang="ru-RU" smtClean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143000"/>
            <a:ext cx="7010400" cy="259080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ru-RU" sz="2800" smtClean="0">
                <a:solidFill>
                  <a:srgbClr val="222268"/>
                </a:solidFill>
              </a:rPr>
              <a:t>Андрей и Борис занимаются боксом. На тренировках Андрей из </a:t>
            </a:r>
            <a:r>
              <a:rPr lang="ru-RU" b="1" smtClean="0">
                <a:solidFill>
                  <a:srgbClr val="222268"/>
                </a:solidFill>
              </a:rPr>
              <a:t>18</a:t>
            </a:r>
            <a:r>
              <a:rPr lang="ru-RU" sz="2800" smtClean="0">
                <a:solidFill>
                  <a:srgbClr val="222268"/>
                </a:solidFill>
              </a:rPr>
              <a:t> проведённых боёв выиграл </a:t>
            </a:r>
            <a:r>
              <a:rPr lang="ru-RU" sz="3600" b="1" smtClean="0">
                <a:solidFill>
                  <a:srgbClr val="222268"/>
                </a:solidFill>
              </a:rPr>
              <a:t>9</a:t>
            </a:r>
            <a:r>
              <a:rPr lang="ru-RU" sz="2800" smtClean="0">
                <a:solidFill>
                  <a:srgbClr val="222268"/>
                </a:solidFill>
              </a:rPr>
              <a:t>, </a:t>
            </a:r>
            <a:br>
              <a:rPr lang="ru-RU" sz="2800" smtClean="0">
                <a:solidFill>
                  <a:srgbClr val="222268"/>
                </a:solidFill>
              </a:rPr>
            </a:br>
            <a:r>
              <a:rPr lang="ru-RU" sz="2800" smtClean="0">
                <a:solidFill>
                  <a:srgbClr val="222268"/>
                </a:solidFill>
              </a:rPr>
              <a:t>а Борис из </a:t>
            </a:r>
            <a:r>
              <a:rPr lang="ru-RU" b="1" smtClean="0">
                <a:solidFill>
                  <a:srgbClr val="222268"/>
                </a:solidFill>
              </a:rPr>
              <a:t>12</a:t>
            </a:r>
            <a:r>
              <a:rPr lang="ru-RU" smtClean="0">
                <a:solidFill>
                  <a:srgbClr val="222268"/>
                </a:solidFill>
              </a:rPr>
              <a:t> </a:t>
            </a:r>
            <a:r>
              <a:rPr lang="ru-RU" sz="2800" smtClean="0">
                <a:solidFill>
                  <a:srgbClr val="222268"/>
                </a:solidFill>
              </a:rPr>
              <a:t>боёв выиграл  </a:t>
            </a:r>
            <a:r>
              <a:rPr lang="ru-RU" b="1" smtClean="0">
                <a:solidFill>
                  <a:srgbClr val="222268"/>
                </a:solidFill>
              </a:rPr>
              <a:t>4</a:t>
            </a:r>
            <a:r>
              <a:rPr lang="ru-RU" sz="2800" smtClean="0">
                <a:solidFill>
                  <a:srgbClr val="222268"/>
                </a:solidFill>
              </a:rPr>
              <a:t> . </a:t>
            </a:r>
          </a:p>
          <a:p>
            <a:pPr algn="just" eaLnBrk="1" hangingPunct="1">
              <a:lnSpc>
                <a:spcPct val="120000"/>
              </a:lnSpc>
            </a:pPr>
            <a:r>
              <a:rPr lang="ru-RU" sz="2800" smtClean="0">
                <a:solidFill>
                  <a:srgbClr val="222268"/>
                </a:solidFill>
              </a:rPr>
              <a:t>Чей результат лучше? </a:t>
            </a:r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1219200" y="4343400"/>
            <a:ext cx="7467600" cy="2133600"/>
            <a:chOff x="762000" y="3886200"/>
            <a:chExt cx="7467600" cy="21336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62000" y="3886200"/>
              <a:ext cx="6781800" cy="2133600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79" name="Прямоугольник 5"/>
            <p:cNvSpPr>
              <a:spLocks noChangeArrowheads="1"/>
            </p:cNvSpPr>
            <p:nvPr/>
          </p:nvSpPr>
          <p:spPr bwMode="auto">
            <a:xfrm>
              <a:off x="914400" y="4038600"/>
              <a:ext cx="7315200" cy="1738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800" b="1">
                  <a:solidFill>
                    <a:srgbClr val="1E4649"/>
                  </a:solidFill>
                  <a:latin typeface="Century Gothic" pitchFamily="34" charset="0"/>
                </a:rPr>
                <a:t>Ответ: </a:t>
              </a:r>
              <a:r>
                <a:rPr lang="ru-RU" sz="4000"/>
                <a:t>результат Андрея</a:t>
              </a:r>
              <a:r>
                <a:rPr lang="ru-RU" sz="4000" b="1"/>
                <a:t> </a:t>
              </a:r>
            </a:p>
            <a:p>
              <a:pPr>
                <a:lnSpc>
                  <a:spcPct val="150000"/>
                </a:lnSpc>
              </a:pPr>
              <a:r>
                <a:rPr lang="ru-RU" sz="4000"/>
                <a:t>лучше, так как</a:t>
              </a:r>
              <a:endParaRPr lang="ru-RU" sz="1400"/>
            </a:p>
          </p:txBody>
        </p:sp>
        <p:graphicFrame>
          <p:nvGraphicFramePr>
            <p:cNvPr id="3074" name="Object 6"/>
            <p:cNvGraphicFramePr>
              <a:graphicFrameLocks noChangeAspect="1"/>
            </p:cNvGraphicFramePr>
            <p:nvPr/>
          </p:nvGraphicFramePr>
          <p:xfrm>
            <a:off x="4648200" y="4724400"/>
            <a:ext cx="1422400" cy="1219200"/>
          </p:xfrm>
          <a:graphic>
            <a:graphicData uri="http://schemas.openxmlformats.org/presentationml/2006/ole">
              <p:oleObj spid="_x0000_s3074" name="Формула" r:id="rId3" imgW="393480" imgH="393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762000" y="2057400"/>
            <a:ext cx="769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ru-RU" sz="2800" b="1">
                <a:solidFill>
                  <a:srgbClr val="1E4649"/>
                </a:solidFill>
                <a:latin typeface="Century Gothic" pitchFamily="34" charset="0"/>
              </a:rPr>
              <a:t>     </a:t>
            </a:r>
            <a:endParaRPr lang="ru-RU" sz="2800" b="1" i="1">
              <a:solidFill>
                <a:srgbClr val="1E4649"/>
              </a:solidFill>
              <a:latin typeface="Century Gothic" pitchFamily="34" charset="0"/>
            </a:endParaRP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762000" y="2286000"/>
            <a:ext cx="77216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>
                <a:solidFill>
                  <a:srgbClr val="336600"/>
                </a:solidFill>
              </a:rPr>
              <a:t>“</a:t>
            </a:r>
            <a:r>
              <a:rPr lang="ru-RU" sz="3600" b="1" i="1">
                <a:solidFill>
                  <a:srgbClr val="336600"/>
                </a:solidFill>
              </a:rPr>
              <a:t>Я буду учиться и готовиться,</a:t>
            </a:r>
          </a:p>
          <a:p>
            <a:pPr algn="ctr">
              <a:lnSpc>
                <a:spcPct val="150000"/>
              </a:lnSpc>
            </a:pPr>
            <a:r>
              <a:rPr lang="ru-RU" sz="3600" b="1" i="1">
                <a:solidFill>
                  <a:srgbClr val="336600"/>
                </a:solidFill>
              </a:rPr>
              <a:t> и однажды мой шанс придет”.</a:t>
            </a:r>
            <a:br>
              <a:rPr lang="ru-RU" sz="3600" b="1" i="1">
                <a:solidFill>
                  <a:srgbClr val="336600"/>
                </a:solidFill>
              </a:rPr>
            </a:br>
            <a:r>
              <a:rPr lang="ru-RU" sz="3600" b="1" i="1">
                <a:solidFill>
                  <a:srgbClr val="336600"/>
                </a:solidFill>
              </a:rPr>
              <a:t>                         Авраам Линкольн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i_1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3448050" cy="2495550"/>
          </a:xfrm>
          <a:prstGeom prst="rect">
            <a:avLst/>
          </a:prstGeom>
          <a:ln w="1905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3962400" y="533400"/>
            <a:ext cx="2514600" cy="914400"/>
          </a:xfrm>
          <a:prstGeom prst="rect">
            <a:avLst/>
          </a:prstGeom>
          <a:solidFill>
            <a:srgbClr val="FFFFCC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Экзекий. Ахилл и Аякс, </a:t>
            </a:r>
            <a:br>
              <a:rPr lang="ru-RU" sz="1400" b="1"/>
            </a:br>
            <a:r>
              <a:rPr lang="ru-RU" sz="1400" b="1"/>
              <a:t>играющие в кости.</a:t>
            </a:r>
          </a:p>
          <a:p>
            <a:pPr algn="ctr"/>
            <a:r>
              <a:rPr lang="ru-RU" sz="1400" b="1"/>
              <a:t> Фрагмент росписи амфоры. </a:t>
            </a:r>
          </a:p>
        </p:txBody>
      </p:sp>
      <p:pic>
        <p:nvPicPr>
          <p:cNvPr id="22532" name="Picture 8" descr="patol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133600"/>
            <a:ext cx="3524250" cy="2514600"/>
          </a:xfrm>
          <a:prstGeom prst="rect">
            <a:avLst/>
          </a:prstGeom>
          <a:ln w="1905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5791200" y="4495800"/>
            <a:ext cx="2743200" cy="1066800"/>
          </a:xfrm>
          <a:prstGeom prst="rect">
            <a:avLst/>
          </a:prstGeom>
          <a:solidFill>
            <a:srgbClr val="FFFFCC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Игра </a:t>
            </a:r>
            <a:r>
              <a:rPr lang="ru-RU" sz="1600" b="1"/>
              <a:t>Патолли </a:t>
            </a:r>
            <a:r>
              <a:rPr lang="ru-RU" sz="1400" b="1"/>
              <a:t>наглядно </a:t>
            </a:r>
          </a:p>
          <a:p>
            <a:pPr algn="ctr"/>
            <a:r>
              <a:rPr lang="ru-RU" sz="1400" b="1"/>
              <a:t>проиллюстрирована</a:t>
            </a:r>
          </a:p>
          <a:p>
            <a:pPr algn="ctr"/>
            <a:r>
              <a:rPr lang="ru-RU" sz="1400" b="1"/>
              <a:t>в кодексах</a:t>
            </a:r>
          </a:p>
          <a:p>
            <a:pPr algn="ctr"/>
            <a:r>
              <a:rPr lang="ru-RU" sz="1400" b="1"/>
              <a:t> Дурана и Маглиабечи.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124200"/>
            <a:ext cx="2823971" cy="2911309"/>
          </a:xfrm>
          <a:prstGeom prst="rect">
            <a:avLst/>
          </a:prstGeom>
          <a:ln w="1905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199" name="Rectangle 12"/>
          <p:cNvSpPr>
            <a:spLocks noChangeArrowheads="1"/>
          </p:cNvSpPr>
          <p:nvPr/>
        </p:nvSpPr>
        <p:spPr bwMode="auto">
          <a:xfrm>
            <a:off x="3200400" y="5638800"/>
            <a:ext cx="2057400" cy="762000"/>
          </a:xfrm>
          <a:prstGeom prst="rect">
            <a:avLst/>
          </a:prstGeom>
          <a:solidFill>
            <a:srgbClr val="FFFFCC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Римлянки</a:t>
            </a:r>
            <a:r>
              <a:rPr lang="ru-RU" sz="1400"/>
              <a:t>, </a:t>
            </a:r>
            <a:r>
              <a:rPr lang="ru-RU" sz="1400" b="1"/>
              <a:t>играющие</a:t>
            </a:r>
            <a:r>
              <a:rPr lang="ru-RU" sz="1400"/>
              <a:t> </a:t>
            </a:r>
            <a:br>
              <a:rPr lang="ru-RU" sz="1400"/>
            </a:br>
            <a:r>
              <a:rPr lang="ru-RU" sz="1400" b="1"/>
              <a:t>в</a:t>
            </a:r>
            <a:r>
              <a:rPr lang="ru-RU" sz="1400"/>
              <a:t> </a:t>
            </a:r>
            <a:r>
              <a:rPr lang="ru-RU" sz="1400" b="1"/>
              <a:t>кости.</a:t>
            </a:r>
            <a:r>
              <a:rPr lang="ru-RU" sz="1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fortu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571500"/>
            <a:ext cx="4114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1447800" y="5029200"/>
            <a:ext cx="6248400" cy="914400"/>
          </a:xfrm>
          <a:prstGeom prst="rect">
            <a:avLst/>
          </a:prstGeom>
          <a:solidFill>
            <a:srgbClr val="FFFFCC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Фортуна</a:t>
            </a:r>
            <a:r>
              <a:rPr lang="ru-RU"/>
              <a:t>.</a:t>
            </a:r>
          </a:p>
          <a:p>
            <a:pPr algn="ctr"/>
            <a:r>
              <a:rPr lang="ru-RU"/>
              <a:t> Богиня судьбы </a:t>
            </a:r>
            <a:r>
              <a:rPr lang="ru-RU" b="1"/>
              <a:t>Фортуна</a:t>
            </a:r>
            <a:r>
              <a:rPr lang="ru-RU"/>
              <a:t> (средневековая </a:t>
            </a:r>
            <a:r>
              <a:rPr lang="ru-RU" b="1"/>
              <a:t>гравюра</a:t>
            </a:r>
            <a:r>
              <a:rPr lang="ru-RU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143000"/>
            <a:ext cx="762000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22268"/>
                </a:solidFill>
              </a:rPr>
              <a:t>Кидаем </a:t>
            </a:r>
            <a:r>
              <a:rPr lang="ru-RU" sz="4000" b="1" smtClean="0">
                <a:solidFill>
                  <a:srgbClr val="222268"/>
                </a:solidFill>
              </a:rPr>
              <a:t>2</a:t>
            </a:r>
            <a:r>
              <a:rPr lang="ru-RU" smtClean="0">
                <a:solidFill>
                  <a:srgbClr val="222268"/>
                </a:solidFill>
              </a:rPr>
              <a:t> игральных кубика.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b="1" smtClean="0">
                <a:solidFill>
                  <a:srgbClr val="222268"/>
                </a:solidFill>
              </a:rPr>
              <a:t>10</a:t>
            </a:r>
            <a:r>
              <a:rPr lang="ru-RU" smtClean="0">
                <a:solidFill>
                  <a:srgbClr val="222268"/>
                </a:solidFill>
              </a:rPr>
              <a:t> попыток.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22268"/>
                </a:solidFill>
              </a:rPr>
              <a:t>Если в сумме выпадает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b="1" smtClean="0">
                <a:solidFill>
                  <a:srgbClr val="222268"/>
                </a:solidFill>
              </a:rPr>
              <a:t>2,</a:t>
            </a:r>
            <a:r>
              <a:rPr lang="ru-RU" smtClean="0">
                <a:solidFill>
                  <a:srgbClr val="222268"/>
                </a:solidFill>
              </a:rPr>
              <a:t> </a:t>
            </a:r>
            <a:r>
              <a:rPr lang="ru-RU" sz="4000" b="1" smtClean="0">
                <a:solidFill>
                  <a:srgbClr val="222268"/>
                </a:solidFill>
              </a:rPr>
              <a:t>3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4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5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11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12</a:t>
            </a:r>
            <a:r>
              <a:rPr lang="ru-RU" smtClean="0">
                <a:solidFill>
                  <a:srgbClr val="222268"/>
                </a:solidFill>
              </a:rPr>
              <a:t> очков,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22268"/>
                </a:solidFill>
              </a:rPr>
              <a:t>то выигрываете вы,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22268"/>
                </a:solidFill>
              </a:rPr>
              <a:t>если выпадает </a:t>
            </a:r>
            <a:r>
              <a:rPr lang="ru-RU" sz="4000" b="1" smtClean="0">
                <a:solidFill>
                  <a:srgbClr val="222268"/>
                </a:solidFill>
              </a:rPr>
              <a:t>6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7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8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9</a:t>
            </a:r>
            <a:r>
              <a:rPr lang="ru-RU" smtClean="0">
                <a:solidFill>
                  <a:srgbClr val="222268"/>
                </a:solidFill>
              </a:rPr>
              <a:t>, </a:t>
            </a:r>
            <a:r>
              <a:rPr lang="ru-RU" sz="4000" b="1" smtClean="0">
                <a:solidFill>
                  <a:srgbClr val="222268"/>
                </a:solidFill>
              </a:rPr>
              <a:t>10</a:t>
            </a:r>
            <a:r>
              <a:rPr lang="ru-RU" smtClean="0">
                <a:solidFill>
                  <a:srgbClr val="222268"/>
                </a:solidFill>
              </a:rPr>
              <a:t> очков, то выигрываю я.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398588"/>
          </a:xfrm>
        </p:spPr>
        <p:txBody>
          <a:bodyPr/>
          <a:lstStyle/>
          <a:p>
            <a:pPr algn="l" eaLnBrk="1" hangingPunct="1"/>
            <a:r>
              <a:rPr lang="ru-RU" sz="6000" b="1" smtClean="0">
                <a:solidFill>
                  <a:srgbClr val="1E4649"/>
                </a:solidFill>
              </a:rPr>
              <a:t>Игра</a:t>
            </a:r>
            <a:endParaRPr lang="ru-RU" sz="600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7805" t="15610" r="10244" b="14147"/>
          <a:stretch>
            <a:fillRect/>
          </a:stretch>
        </p:blipFill>
        <p:spPr bwMode="auto">
          <a:xfrm>
            <a:off x="7239000" y="533400"/>
            <a:ext cx="16002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620000" cy="2057400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Людям интересно угадывать наступление того или иного события, предсказывать его исход. </a:t>
            </a: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Какие предсказания они могут сделать, когда бросают игральный кубик?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95400" y="4876800"/>
            <a:ext cx="7239000" cy="12954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1E4649"/>
                </a:solidFill>
                <a:latin typeface="Times New Roman" pitchFamily="18" charset="0"/>
              </a:rPr>
              <a:t>Как вы думаете, предсказанное событие наступит или нет? </a:t>
            </a:r>
          </a:p>
          <a:p>
            <a:pPr eaLnBrk="1" hangingPunct="1">
              <a:lnSpc>
                <a:spcPct val="150000"/>
              </a:lnSpc>
              <a:defRPr/>
            </a:pPr>
            <a:endParaRPr lang="ru-RU" sz="2800" dirty="0" smtClean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171450" y="3305175"/>
            <a:ext cx="8439150" cy="1114425"/>
            <a:chOff x="171450" y="3304972"/>
            <a:chExt cx="8439150" cy="1114628"/>
          </a:xfrm>
        </p:grpSpPr>
        <p:sp>
          <p:nvSpPr>
            <p:cNvPr id="4" name="Пятиугольник 3"/>
            <p:cNvSpPr/>
            <p:nvPr/>
          </p:nvSpPr>
          <p:spPr>
            <a:xfrm>
              <a:off x="1295400" y="3352800"/>
              <a:ext cx="2819400" cy="1066800"/>
            </a:xfrm>
            <a:prstGeom prst="homePlate">
              <a:avLst/>
            </a:prstGeom>
            <a:solidFill>
              <a:srgbClr val="92D050">
                <a:alpha val="5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2800" b="1" dirty="0">
                  <a:solidFill>
                    <a:srgbClr val="1E464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Первое </a:t>
              </a:r>
              <a:br>
                <a:rPr lang="ru-RU" sz="2800" b="1" dirty="0">
                  <a:solidFill>
                    <a:srgbClr val="1E464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</a:br>
              <a:r>
                <a:rPr lang="ru-RU" sz="2800" b="1" dirty="0">
                  <a:solidFill>
                    <a:srgbClr val="1E464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предсказание: </a:t>
              </a:r>
            </a:p>
            <a:p>
              <a:pPr algn="ctr">
                <a:defRPr/>
              </a:pPr>
              <a:endPara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270" name="Прямоугольник 4"/>
            <p:cNvSpPr>
              <a:spLocks noChangeArrowheads="1"/>
            </p:cNvSpPr>
            <p:nvPr/>
          </p:nvSpPr>
          <p:spPr bwMode="auto">
            <a:xfrm>
              <a:off x="4267200" y="3352800"/>
              <a:ext cx="43434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>
                  <a:solidFill>
                    <a:srgbClr val="1E4649"/>
                  </a:solidFill>
                  <a:latin typeface="Times New Roman" pitchFamily="18" charset="0"/>
                </a:rPr>
                <a:t>выпадет одна из цифр 1, 2, 3, 4, 5 или 6.</a:t>
              </a:r>
              <a:endParaRPr lang="ru-RU" sz="320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1450" y="3304972"/>
              <a:ext cx="1047750" cy="111462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10069040</Template>
  <TotalTime>751</TotalTime>
  <Words>844</Words>
  <Application>Microsoft Office PowerPoint</Application>
  <PresentationFormat>Экран (4:3)</PresentationFormat>
  <Paragraphs>142</Paragraphs>
  <Slides>31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Century Gothic</vt:lpstr>
      <vt:lpstr>Calibri</vt:lpstr>
      <vt:lpstr>Wingdings</vt:lpstr>
      <vt:lpstr>Times New Roman</vt:lpstr>
      <vt:lpstr>Blackadder ITC</vt:lpstr>
      <vt:lpstr>굴림</vt:lpstr>
      <vt:lpstr>Тема Office</vt:lpstr>
      <vt:lpstr>Microsoft Equation 3.0</vt:lpstr>
      <vt:lpstr>Случайные, достоверные и невозможные события.</vt:lpstr>
      <vt:lpstr>Задача №1</vt:lpstr>
      <vt:lpstr>Задача №2</vt:lpstr>
      <vt:lpstr>Задача №3</vt:lpstr>
      <vt:lpstr>Слайд 5</vt:lpstr>
      <vt:lpstr>Слайд 6</vt:lpstr>
      <vt:lpstr>Слайд 7</vt:lpstr>
      <vt:lpstr>Игра</vt:lpstr>
      <vt:lpstr>Людям интересно угадывать наступление того или иного события, предсказывать его исход. Какие предсказания они могут сделать, когда бросают игральный кубик?</vt:lpstr>
      <vt:lpstr>Слайд 10</vt:lpstr>
      <vt:lpstr>Слайд 11</vt:lpstr>
      <vt:lpstr>Слайд 12</vt:lpstr>
      <vt:lpstr>Слайд 13</vt:lpstr>
      <vt:lpstr>Слайд 14</vt:lpstr>
      <vt:lpstr>Случайные события</vt:lpstr>
      <vt:lpstr>В жизни мы часто сталкиваемся со случайными событиями.</vt:lpstr>
      <vt:lpstr>Какие  из следующих  событий – случайные, достоверные, невозможные:</vt:lpstr>
      <vt:lpstr>Задача №1</vt:lpstr>
      <vt:lpstr>Слайд 19</vt:lpstr>
      <vt:lpstr>Слайд 20</vt:lpstr>
      <vt:lpstr>Слайд 21</vt:lpstr>
      <vt:lpstr>Мы живем в мире случайных событий</vt:lpstr>
      <vt:lpstr>Задача №2</vt:lpstr>
      <vt:lpstr>Слайд 24</vt:lpstr>
      <vt:lpstr>Слайд 25</vt:lpstr>
      <vt:lpstr>Слайд 26</vt:lpstr>
      <vt:lpstr>Слайд 27</vt:lpstr>
      <vt:lpstr>Слайд 28</vt:lpstr>
      <vt:lpstr>Ответы: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vs</dc:creator>
  <cp:lastModifiedBy>vs</cp:lastModifiedBy>
  <cp:revision>52</cp:revision>
  <cp:lastPrinted>1601-01-01T00:00:00Z</cp:lastPrinted>
  <dcterms:created xsi:type="dcterms:W3CDTF">1601-01-01T00:00:00Z</dcterms:created>
  <dcterms:modified xsi:type="dcterms:W3CDTF">2011-04-15T20:06:45Z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